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20" r:id="rId1"/>
    <p:sldMasterId id="2147483725" r:id="rId2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319" r:id="rId7"/>
    <p:sldId id="348" r:id="rId8"/>
    <p:sldId id="343" r:id="rId9"/>
    <p:sldId id="344" r:id="rId10"/>
    <p:sldId id="345" r:id="rId11"/>
    <p:sldId id="346" r:id="rId12"/>
    <p:sldId id="347" r:id="rId13"/>
    <p:sldId id="342" r:id="rId14"/>
    <p:sldId id="349" r:id="rId15"/>
    <p:sldId id="351" r:id="rId16"/>
    <p:sldId id="352" r:id="rId17"/>
    <p:sldId id="355" r:id="rId18"/>
    <p:sldId id="354" r:id="rId19"/>
    <p:sldId id="321" r:id="rId20"/>
    <p:sldId id="316" r:id="rId21"/>
  </p:sldIdLst>
  <p:sldSz cx="10972800" cy="6172200"/>
  <p:notesSz cx="7010400" cy="92964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F73FD20-32F3-41A4-A036-7E1AAE359DF0}">
  <a:tblStyle styleId="{1F73FD20-32F3-41A4-A036-7E1AAE359DF0}" styleName="Table_0">
    <a:wholeTbl>
      <a:tcTxStyle b="off" i="off">
        <a:font>
          <a:latin typeface="Trebuchet MS"/>
          <a:ea typeface="Trebuchet MS"/>
          <a:cs typeface="Trebuchet MS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BF5"/>
          </a:solidFill>
        </a:fill>
      </a:tcStyle>
    </a:wholeTbl>
    <a:band1H>
      <a:tcTxStyle/>
      <a:tcStyle>
        <a:tcBdr/>
        <a:fill>
          <a:solidFill>
            <a:srgbClr val="CA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Trebuchet MS"/>
          <a:ea typeface="Trebuchet MS"/>
          <a:cs typeface="Trebuchet MS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617" autoAdjust="0"/>
    <p:restoredTop sz="86320" autoAdjust="0"/>
  </p:normalViewPr>
  <p:slideViewPr>
    <p:cSldViewPr snapToGrid="0">
      <p:cViewPr varScale="1">
        <p:scale>
          <a:sx n="116" d="100"/>
          <a:sy n="116" d="100"/>
        </p:scale>
        <p:origin x="9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200" d="100"/>
          <a:sy n="200" d="100"/>
        </p:scale>
        <p:origin x="906" y="-33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jpeg>
</file>

<file path=ppt/media/image16.jpeg>
</file>

<file path=ppt/media/image17.jpe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theme" Target="../theme/theme3.xml"/><Relationship Id="rId4" Type="http://schemas.openxmlformats.org/officeDocument/2006/relationships/image" Target="../media/image11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dt" idx="10"/>
          </p:nvPr>
        </p:nvSpPr>
        <p:spPr>
          <a:xfrm>
            <a:off x="330563" y="8831578"/>
            <a:ext cx="3037839" cy="464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2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" name="Shape 5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sldNum" idx="12"/>
          </p:nvPr>
        </p:nvSpPr>
        <p:spPr>
          <a:xfrm>
            <a:off x="3663169" y="8829967"/>
            <a:ext cx="3037839" cy="464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fld id="{00000000-1234-1234-1234-123412341234}" type="slidenum">
              <a:rPr lang="en-US"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pic>
        <p:nvPicPr>
          <p:cNvPr id="7" name="Shape 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6400" y="134205"/>
            <a:ext cx="1366528" cy="50700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" name="Shape 8"/>
          <p:cNvGrpSpPr/>
          <p:nvPr/>
        </p:nvGrpSpPr>
        <p:grpSpPr>
          <a:xfrm>
            <a:off x="5591136" y="190608"/>
            <a:ext cx="1044424" cy="351480"/>
            <a:chOff x="2604423" y="247812"/>
            <a:chExt cx="1379963" cy="464399"/>
          </a:xfrm>
        </p:grpSpPr>
        <p:pic>
          <p:nvPicPr>
            <p:cNvPr id="9" name="Shape 9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04423" y="456585"/>
              <a:ext cx="1379963" cy="25562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0" name="Shape 10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2683155" y="247812"/>
              <a:ext cx="782595" cy="216129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17605457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69" name="Shape 469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70" name="Shape 470"/>
          <p:cNvSpPr txBox="1">
            <a:spLocks noGrp="1"/>
          </p:cNvSpPr>
          <p:nvPr>
            <p:ph type="sldNum" idx="12"/>
          </p:nvPr>
        </p:nvSpPr>
        <p:spPr>
          <a:xfrm>
            <a:off x="3663169" y="8829967"/>
            <a:ext cx="3037839" cy="464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0376121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endParaRPr dirty="0"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973569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endParaRPr dirty="0"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418222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3" name="Shape 49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717983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endParaRPr dirty="0"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24368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endParaRPr dirty="0"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360215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endParaRPr dirty="0"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61986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endParaRPr dirty="0"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958132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endParaRPr dirty="0"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098233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25706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2" name="Shape 16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83" name="Shape 1683"/>
          <p:cNvSpPr txBox="1">
            <a:spLocks noGrp="1"/>
          </p:cNvSpPr>
          <p:nvPr>
            <p:ph type="body" idx="1"/>
          </p:nvPr>
        </p:nvSpPr>
        <p:spPr>
          <a:xfrm>
            <a:off x="685799" y="4343398"/>
            <a:ext cx="5486399" cy="411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25" tIns="45650" rIns="91325" bIns="4565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684" name="Shape 1684"/>
          <p:cNvSpPr txBox="1">
            <a:spLocks noGrp="1"/>
          </p:cNvSpPr>
          <p:nvPr>
            <p:ph type="sldNum" idx="12"/>
          </p:nvPr>
        </p:nvSpPr>
        <p:spPr>
          <a:xfrm>
            <a:off x="3583535" y="8685213"/>
            <a:ext cx="2971799" cy="457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325" tIns="45650" rIns="91325" bIns="4565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Trebuchet MS"/>
              <a:buNone/>
            </a:pPr>
            <a:fld id="{00000000-1234-1234-1234-123412341234}" type="slidenum">
              <a:rPr lang="en-US" sz="1100" b="0" i="0" u="none" strike="noStrike" cap="none">
                <a:solidFill>
                  <a:srgbClr val="000000"/>
                </a:solidFill>
                <a:latin typeface="Trebuchet MS"/>
                <a:ea typeface="Trebuchet MS"/>
                <a:cs typeface="Trebuchet MS"/>
                <a:sym typeface="Trebuchet MS"/>
              </a:rPr>
              <a:t>19</a:t>
            </a:fld>
            <a:endParaRPr sz="1100" b="0" i="0" u="none" strike="noStrike" cap="none">
              <a:solidFill>
                <a:srgbClr val="0000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047628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Shape 476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7" name="Shape 477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People = Developers, Data Scientist, Engineers</a:t>
            </a:r>
            <a:endParaRPr/>
          </a:p>
          <a:p>
            <a:pPr marL="0" marR="0" lvl="0" indent="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Problems = Self-driving cars, healthcare issues like cancer detection, consumer services and robotics</a:t>
            </a:r>
            <a:endParaRPr/>
          </a:p>
          <a:p>
            <a:pPr marL="0" marR="0" lvl="0" indent="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33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r>
              <a:rPr lang="en-US"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AI / Deep Learning = training, optimizing and deploying deep neural networks</a:t>
            </a:r>
            <a:endParaRPr/>
          </a:p>
        </p:txBody>
      </p:sp>
      <p:sp>
        <p:nvSpPr>
          <p:cNvPr id="478" name="Shape 478"/>
          <p:cNvSpPr txBox="1">
            <a:spLocks noGrp="1"/>
          </p:cNvSpPr>
          <p:nvPr>
            <p:ph type="sldNum" idx="12"/>
          </p:nvPr>
        </p:nvSpPr>
        <p:spPr>
          <a:xfrm>
            <a:off x="3663169" y="8829967"/>
            <a:ext cx="3037839" cy="464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fld id="{00000000-1234-1234-1234-123412341234}" type="slidenum">
              <a:rPr lang="en-US" sz="1100" b="0" i="0" u="none" strike="noStrike" cap="none">
                <a:solidFill>
                  <a:schemeClr val="dk1"/>
                </a:solidFill>
                <a:latin typeface="Trebuchet MS"/>
                <a:ea typeface="Trebuchet MS"/>
                <a:cs typeface="Trebuchet MS"/>
                <a:sym typeface="Trebuchet MS"/>
              </a:rPr>
              <a:t>2</a:t>
            </a:fld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987528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86" name="Shape 486"/>
          <p:cNvSpPr txBox="1">
            <a:spLocks noGrp="1"/>
          </p:cNvSpPr>
          <p:nvPr>
            <p:ph type="sldNum" idx="12"/>
          </p:nvPr>
        </p:nvSpPr>
        <p:spPr>
          <a:xfrm>
            <a:off x="3663169" y="8829967"/>
            <a:ext cx="3037839" cy="4648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175" tIns="46575" rIns="93175" bIns="4657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767143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3" name="Shape 49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10784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endParaRPr sz="1100" b="0" i="0" u="none" strike="noStrike" cap="non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93" name="Shape 49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68352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r>
              <a:rPr lang="en-US" dirty="0" smtClean="0"/>
              <a:t>MS</a:t>
            </a:r>
            <a:r>
              <a:rPr lang="en-US" baseline="0" dirty="0" smtClean="0"/>
              <a:t> COCO dataset</a:t>
            </a:r>
            <a:r>
              <a:rPr lang="ko-KR" altLang="en-US" baseline="0" dirty="0" smtClean="0"/>
              <a:t>을 통해 영상과 영상당 </a:t>
            </a:r>
            <a:r>
              <a:rPr lang="en-US" altLang="ko-KR" baseline="0" dirty="0" smtClean="0"/>
              <a:t>5</a:t>
            </a:r>
            <a:r>
              <a:rPr lang="ko-KR" altLang="en-US" baseline="0" dirty="0" smtClean="0"/>
              <a:t>개의 캡션정보를 읽어본다</a:t>
            </a:r>
            <a:endParaRPr lang="en-US" altLang="ko-KR" baseline="0" dirty="0" smtClean="0"/>
          </a:p>
          <a:p>
            <a:pPr lvl="0">
              <a:spcBef>
                <a:spcPts val="0"/>
              </a:spcBef>
              <a:buFontTx/>
              <a:buChar char="-"/>
            </a:pPr>
            <a:r>
              <a:rPr lang="ko-KR" altLang="en-US" dirty="0" smtClean="0"/>
              <a:t>캡셔닝을 위해 영상정보는 </a:t>
            </a:r>
            <a:r>
              <a:rPr lang="en-US" altLang="ko-KR" dirty="0" smtClean="0"/>
              <a:t>VGG16 network</a:t>
            </a:r>
            <a:r>
              <a:rPr lang="ko-KR" altLang="en-US" dirty="0" smtClean="0"/>
              <a:t>를 통해 추출하도록 한다</a:t>
            </a:r>
            <a:endParaRPr dirty="0"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0159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r>
              <a:rPr lang="en-US" dirty="0" smtClean="0"/>
              <a:t>Library</a:t>
            </a:r>
            <a:r>
              <a:rPr lang="ko-KR" altLang="en-US" dirty="0" smtClean="0"/>
              <a:t>를 </a:t>
            </a:r>
            <a:r>
              <a:rPr lang="en-US" altLang="ko-KR" dirty="0" smtClean="0"/>
              <a:t>load</a:t>
            </a:r>
            <a:r>
              <a:rPr lang="ko-KR" altLang="en-US" dirty="0" smtClean="0"/>
              <a:t>한다</a:t>
            </a:r>
            <a:endParaRPr lang="en-US" altLang="ko-KR" dirty="0" smtClean="0"/>
          </a:p>
          <a:p>
            <a:pPr lvl="0">
              <a:spcBef>
                <a:spcPts val="0"/>
              </a:spcBef>
              <a:buFontTx/>
              <a:buChar char="-"/>
            </a:pPr>
            <a:r>
              <a:rPr lang="en-US" dirty="0" smtClean="0"/>
              <a:t>Fully connected layer 7 (FC7)</a:t>
            </a:r>
            <a:r>
              <a:rPr lang="ko-KR" altLang="en-US" dirty="0" smtClean="0"/>
              <a:t>에 해당하는 </a:t>
            </a:r>
            <a:r>
              <a:rPr lang="en-US" altLang="ko-KR" dirty="0" smtClean="0"/>
              <a:t>feature</a:t>
            </a:r>
            <a:r>
              <a:rPr lang="ko-KR" altLang="en-US" dirty="0" smtClean="0"/>
              <a:t>값을 추출하여 영상정보의 </a:t>
            </a:r>
            <a:r>
              <a:rPr lang="en-US" altLang="ko-KR" dirty="0" smtClean="0"/>
              <a:t>feature </a:t>
            </a:r>
            <a:r>
              <a:rPr lang="ko-KR" altLang="en-US" dirty="0" smtClean="0"/>
              <a:t>대표값으로 사용한다</a:t>
            </a:r>
            <a:endParaRPr lang="en-US" altLang="ko-KR" dirty="0" smtClean="0"/>
          </a:p>
          <a:p>
            <a:pPr lvl="0">
              <a:spcBef>
                <a:spcPts val="0"/>
              </a:spcBef>
              <a:buFontTx/>
              <a:buChar char="-"/>
            </a:pPr>
            <a:r>
              <a:rPr lang="en-US" altLang="ko-KR" dirty="0" smtClean="0"/>
              <a:t>Caption </a:t>
            </a:r>
            <a:r>
              <a:rPr lang="ko-KR" altLang="en-US" dirty="0" smtClean="0"/>
              <a:t>데이터들을 이미지와 매칭시켜 학습하기 위해 정렬시킨다</a:t>
            </a:r>
            <a:endParaRPr lang="en-US" altLang="ko-KR" dirty="0" smtClean="0"/>
          </a:p>
          <a:p>
            <a:pPr lvl="0">
              <a:spcBef>
                <a:spcPts val="0"/>
              </a:spcBef>
              <a:buFontTx/>
              <a:buChar char="-"/>
            </a:pPr>
            <a:r>
              <a:rPr lang="ko-KR" altLang="en-US" dirty="0" smtClean="0"/>
              <a:t>결합된 두 정보를 활용하여 학습함으로써 이미지 캡셔닝을 수행한다</a:t>
            </a:r>
            <a:endParaRPr dirty="0"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494546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r>
              <a:rPr lang="ko-KR" altLang="en-US" dirty="0" smtClean="0"/>
              <a:t>영상정보에 </a:t>
            </a:r>
            <a:r>
              <a:rPr lang="en-US" altLang="ko-KR" dirty="0" smtClean="0"/>
              <a:t>caption</a:t>
            </a:r>
            <a:r>
              <a:rPr lang="ko-KR" altLang="en-US" dirty="0" smtClean="0"/>
              <a:t>정보를 주는 방법</a:t>
            </a:r>
            <a:endParaRPr dirty="0"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13709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hape 263"/>
          <p:cNvSpPr txBox="1">
            <a:spLocks noGrp="1"/>
          </p:cNvSpPr>
          <p:nvPr>
            <p:ph type="body" idx="1"/>
          </p:nvPr>
        </p:nvSpPr>
        <p:spPr>
          <a:xfrm>
            <a:off x="701039" y="4415789"/>
            <a:ext cx="5608319" cy="418337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FontTx/>
              <a:buChar char="-"/>
            </a:pPr>
            <a:endParaRPr dirty="0"/>
          </a:p>
        </p:txBody>
      </p:sp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989896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Slide - Images">
  <p:cSld name="12_Title Slide - Images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hape 17"/>
          <p:cNvPicPr preferRelativeResize="0"/>
          <p:nvPr/>
        </p:nvPicPr>
        <p:blipFill rotWithShape="1">
          <a:blip r:embed="rId2">
            <a:alphaModFix/>
          </a:blip>
          <a:srcRect l="-7772" t="26752" r="64278" b="-168"/>
          <a:stretch/>
        </p:blipFill>
        <p:spPr>
          <a:xfrm>
            <a:off x="0" y="0"/>
            <a:ext cx="10972799" cy="594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Shape 18"/>
          <p:cNvSpPr/>
          <p:nvPr/>
        </p:nvSpPr>
        <p:spPr>
          <a:xfrm rot="10800000" flipH="1">
            <a:off x="0" y="0"/>
            <a:ext cx="10972799" cy="6172199"/>
          </a:xfrm>
          <a:prstGeom prst="rect">
            <a:avLst/>
          </a:prstGeom>
          <a:gradFill>
            <a:gsLst>
              <a:gs pos="0">
                <a:schemeClr val="lt1"/>
              </a:gs>
              <a:gs pos="34000">
                <a:schemeClr val="lt1"/>
              </a:gs>
              <a:gs pos="100000">
                <a:srgbClr val="FFFFFF">
                  <a:alpha val="34117"/>
                </a:srgbClr>
              </a:gs>
            </a:gsLst>
            <a:lin ang="300012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490972" y="4612301"/>
            <a:ext cx="6057000" cy="36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00" b="0" i="0" u="none" strike="noStrike" cap="non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571500" marR="0" lvl="1" indent="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089025" marR="0" lvl="2" indent="-9525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6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774825" marR="0" lvl="3" indent="15875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–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117725" marR="0" lvl="4" indent="1587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74925" marR="0" lvl="5" indent="1587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032125" marR="0" lvl="6" indent="1587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89325" marR="0" lvl="7" indent="1587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946525" marR="0" lvl="8" indent="1587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490972" y="3434607"/>
            <a:ext cx="6057000" cy="9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Trebuchet MS"/>
              <a:buNone/>
              <a:defRPr sz="440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21" name="Shape 21"/>
          <p:cNvCxnSpPr/>
          <p:nvPr/>
        </p:nvCxnSpPr>
        <p:spPr>
          <a:xfrm>
            <a:off x="583337" y="4490989"/>
            <a:ext cx="5456699" cy="0"/>
          </a:xfrm>
          <a:prstGeom prst="straightConnector1">
            <a:avLst/>
          </a:pr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2" name="Shape 2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3337" y="483260"/>
            <a:ext cx="2284500" cy="80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 with CONFIDENTIAL">
  <p:cSld name="Title, Subtitle, and Content with CONFIDENTIAL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98347" y="661225"/>
            <a:ext cx="9976200" cy="59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516750" y="2103033"/>
            <a:ext cx="9948600" cy="3718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6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2"/>
          </p:nvPr>
        </p:nvSpPr>
        <p:spPr>
          <a:xfrm>
            <a:off x="498347" y="1183333"/>
            <a:ext cx="9976200" cy="52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4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6" name="Shape 76"/>
          <p:cNvSpPr/>
          <p:nvPr/>
        </p:nvSpPr>
        <p:spPr>
          <a:xfrm>
            <a:off x="7049728" y="5781717"/>
            <a:ext cx="2763000" cy="248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-US" sz="8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NVIDIA CONFIDENTIAL. DO NOT DISTRIBUTE.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Two Content">
  <p:cSld name="Title, Subtitle, and Two Conte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498347" y="654352"/>
            <a:ext cx="9976200" cy="59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498347" y="2111659"/>
            <a:ext cx="4945199" cy="369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•"/>
              <a:defRPr sz="24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•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•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2"/>
          </p:nvPr>
        </p:nvSpPr>
        <p:spPr>
          <a:xfrm>
            <a:off x="5529389" y="2111659"/>
            <a:ext cx="4945199" cy="369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•"/>
              <a:defRPr sz="24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•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•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body" idx="3"/>
          </p:nvPr>
        </p:nvSpPr>
        <p:spPr>
          <a:xfrm>
            <a:off x="498347" y="1180566"/>
            <a:ext cx="9976200" cy="52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4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" type="titleOnly">
  <p:cSld name="TITLE_ONLY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1553495" y="5352630"/>
            <a:ext cx="7865700" cy="36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20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5" name="Shape 8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13271" y="5142126"/>
            <a:ext cx="7546199" cy="104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 Placeholder">
  <p:cSld name="DEMO Placeholder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498347" y="5169473"/>
            <a:ext cx="9976200" cy="535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rebuchet MS"/>
              <a:buNone/>
              <a:defRPr sz="32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">
  <p:cSld name="Closing Slide">
    <p:bg>
      <p:bgPr>
        <a:solidFill>
          <a:schemeClr val="lt1"/>
        </a:solidFill>
        <a:effectLst/>
      </p:bgPr>
    </p:bg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Shape 417"/>
          <p:cNvPicPr preferRelativeResize="0"/>
          <p:nvPr/>
        </p:nvPicPr>
        <p:blipFill rotWithShape="1">
          <a:blip r:embed="rId2">
            <a:alphaModFix/>
          </a:blip>
          <a:srcRect l="-21751" b="-225"/>
          <a:stretch/>
        </p:blipFill>
        <p:spPr>
          <a:xfrm>
            <a:off x="0" y="0"/>
            <a:ext cx="10972798" cy="5942499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Shape 418"/>
          <p:cNvSpPr/>
          <p:nvPr/>
        </p:nvSpPr>
        <p:spPr>
          <a:xfrm rot="10800000" flipH="1">
            <a:off x="0" y="0"/>
            <a:ext cx="10972798" cy="6172199"/>
          </a:xfrm>
          <a:prstGeom prst="rect">
            <a:avLst/>
          </a:prstGeom>
          <a:gradFill>
            <a:gsLst>
              <a:gs pos="0">
                <a:schemeClr val="lt1"/>
              </a:gs>
              <a:gs pos="34000">
                <a:schemeClr val="lt1"/>
              </a:gs>
              <a:gs pos="100000">
                <a:srgbClr val="FFFFFF">
                  <a:alpha val="33725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9" name="Shape 4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3337" y="3902417"/>
            <a:ext cx="3232856" cy="1132743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Shape 420"/>
          <p:cNvSpPr txBox="1"/>
          <p:nvPr/>
        </p:nvSpPr>
        <p:spPr>
          <a:xfrm>
            <a:off x="481652" y="5310989"/>
            <a:ext cx="3334679" cy="369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Trebuchet MS"/>
              <a:buNone/>
            </a:pPr>
            <a:r>
              <a:rPr lang="en-US" sz="204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www.nvidia.com/dli</a:t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2_Title Slide - Images">
  <p:cSld name="12_Title Slide - Images">
    <p:bg>
      <p:bgPr>
        <a:solidFill>
          <a:schemeClr val="lt1"/>
        </a:solidFill>
        <a:effectLst/>
      </p:bgPr>
    </p:bg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2" name="Shape 422"/>
          <p:cNvPicPr preferRelativeResize="0"/>
          <p:nvPr/>
        </p:nvPicPr>
        <p:blipFill rotWithShape="1">
          <a:blip r:embed="rId2">
            <a:alphaModFix/>
          </a:blip>
          <a:srcRect l="-21751" b="-225"/>
          <a:stretch/>
        </p:blipFill>
        <p:spPr>
          <a:xfrm>
            <a:off x="0" y="0"/>
            <a:ext cx="10972798" cy="5942499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Shape 423"/>
          <p:cNvSpPr/>
          <p:nvPr/>
        </p:nvSpPr>
        <p:spPr>
          <a:xfrm rot="10800000" flipH="1">
            <a:off x="0" y="0"/>
            <a:ext cx="10972798" cy="6172199"/>
          </a:xfrm>
          <a:prstGeom prst="rect">
            <a:avLst/>
          </a:prstGeom>
          <a:gradFill>
            <a:gsLst>
              <a:gs pos="0">
                <a:schemeClr val="lt1"/>
              </a:gs>
              <a:gs pos="34000">
                <a:schemeClr val="lt1"/>
              </a:gs>
              <a:gs pos="100000">
                <a:srgbClr val="FFFFFF">
                  <a:alpha val="33725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Shape 424"/>
          <p:cNvSpPr txBox="1">
            <a:spLocks noGrp="1"/>
          </p:cNvSpPr>
          <p:nvPr>
            <p:ph type="subTitle" idx="1"/>
          </p:nvPr>
        </p:nvSpPr>
        <p:spPr>
          <a:xfrm>
            <a:off x="490972" y="4612300"/>
            <a:ext cx="6057131" cy="369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40" b="0" i="0" u="none" strike="noStrike" cap="none">
                <a:solidFill>
                  <a:srgbClr val="595959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579120" marR="0" lvl="1" indent="-7619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082040" marR="0" lvl="2" indent="-2539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56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767840" marR="0" lvl="3" indent="149860" algn="l" rtl="0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–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118360" marR="0" lvl="4" indent="1422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75560" marR="0" lvl="5" indent="1422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032760" marR="0" lvl="6" indent="142239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89959" marR="0" lvl="7" indent="1422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947159" marR="0" lvl="8" indent="14224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25" name="Shape 425"/>
          <p:cNvSpPr txBox="1">
            <a:spLocks noGrp="1"/>
          </p:cNvSpPr>
          <p:nvPr>
            <p:ph type="title"/>
          </p:nvPr>
        </p:nvSpPr>
        <p:spPr>
          <a:xfrm>
            <a:off x="490972" y="3434607"/>
            <a:ext cx="6057131" cy="982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Trebuchet MS"/>
              <a:buNone/>
              <a:defRPr sz="4440" b="1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426" name="Shape 426"/>
          <p:cNvCxnSpPr/>
          <p:nvPr/>
        </p:nvCxnSpPr>
        <p:spPr>
          <a:xfrm>
            <a:off x="583337" y="4490989"/>
            <a:ext cx="5456767" cy="0"/>
          </a:xfrm>
          <a:prstGeom prst="straightConnector1">
            <a:avLst/>
          </a:pr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27" name="Shape 4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3337" y="483258"/>
            <a:ext cx="2284589" cy="800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 with CONFIDENTIAL">
  <p:cSld name="Title, Subtitle, and Content with CONFIDENTIAL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 txBox="1">
            <a:spLocks noGrp="1"/>
          </p:cNvSpPr>
          <p:nvPr>
            <p:ph type="title"/>
          </p:nvPr>
        </p:nvSpPr>
        <p:spPr>
          <a:xfrm>
            <a:off x="498347" y="661225"/>
            <a:ext cx="9976102" cy="590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30" name="Shape 430"/>
          <p:cNvSpPr txBox="1">
            <a:spLocks noGrp="1"/>
          </p:cNvSpPr>
          <p:nvPr>
            <p:ph type="body" idx="1"/>
          </p:nvPr>
        </p:nvSpPr>
        <p:spPr>
          <a:xfrm>
            <a:off x="516750" y="2103033"/>
            <a:ext cx="9948672" cy="37189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56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2081"/>
              <a:buFont typeface="Noto Sans Symbols"/>
              <a:buChar char="▪"/>
              <a:defRPr sz="204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31" name="Shape 431"/>
          <p:cNvSpPr txBox="1">
            <a:spLocks noGrp="1"/>
          </p:cNvSpPr>
          <p:nvPr>
            <p:ph type="body" idx="2"/>
          </p:nvPr>
        </p:nvSpPr>
        <p:spPr>
          <a:xfrm>
            <a:off x="498347" y="1183330"/>
            <a:ext cx="9976102" cy="52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4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76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76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Trebuchet MS"/>
              <a:buNone/>
              <a:defRPr sz="276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Trebuchet MS"/>
              <a:buNone/>
              <a:defRPr sz="276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32" name="Shape 432"/>
          <p:cNvSpPr/>
          <p:nvPr/>
        </p:nvSpPr>
        <p:spPr>
          <a:xfrm>
            <a:off x="7049727" y="5781714"/>
            <a:ext cx="2762866" cy="248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675" rIns="91425" bIns="45675" anchor="b" anchorCtr="0">
            <a:noAutofit/>
          </a:bodyPr>
          <a:lstStyle/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-US" sz="839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NVIDIA CONFIDENTIAL. DO NOT DISTRIBUTE.</a:t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/>
          <p:nvPr/>
        </p:nvSpPr>
        <p:spPr>
          <a:xfrm>
            <a:off x="0" y="0"/>
            <a:ext cx="10972798" cy="6172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Shape 435"/>
          <p:cNvSpPr txBox="1">
            <a:spLocks noGrp="1"/>
          </p:cNvSpPr>
          <p:nvPr>
            <p:ph type="title"/>
          </p:nvPr>
        </p:nvSpPr>
        <p:spPr>
          <a:xfrm>
            <a:off x="498347" y="661225"/>
            <a:ext cx="9976102" cy="590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436" name="Shape 4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130817" y="5785419"/>
            <a:ext cx="580799" cy="206400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Shape 437"/>
          <p:cNvSpPr txBox="1"/>
          <p:nvPr/>
        </p:nvSpPr>
        <p:spPr>
          <a:xfrm>
            <a:off x="9762253" y="5831285"/>
            <a:ext cx="321027" cy="161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Trebuchet MS"/>
              <a:buNone/>
            </a:pPr>
            <a:fld id="{00000000-1234-1234-1234-123412341234}" type="slidenum">
              <a:rPr lang="en-US" sz="850" b="0" i="0" u="none" strike="noStrike" cap="none">
                <a:solidFill>
                  <a:schemeClr val="accent4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r>
              <a:rPr lang="en-US" sz="1050" b="0" i="0" u="none" strike="noStrike" cap="none">
                <a:solidFill>
                  <a:srgbClr val="12FEB6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- Green">
  <p:cSld name="Transition - Green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/>
          <p:nvPr/>
        </p:nvSpPr>
        <p:spPr>
          <a:xfrm>
            <a:off x="0" y="0"/>
            <a:ext cx="10972798" cy="61721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0" name="Shape 440"/>
          <p:cNvPicPr preferRelativeResize="0"/>
          <p:nvPr/>
        </p:nvPicPr>
        <p:blipFill rotWithShape="1">
          <a:blip r:embed="rId2">
            <a:alphaModFix/>
          </a:blip>
          <a:srcRect l="-5218" t="22933" r="58849" b="-4267"/>
          <a:stretch/>
        </p:blipFill>
        <p:spPr>
          <a:xfrm rot="10800000" flipH="1">
            <a:off x="0" y="0"/>
            <a:ext cx="10972798" cy="6172199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Shape 441"/>
          <p:cNvSpPr/>
          <p:nvPr/>
        </p:nvSpPr>
        <p:spPr>
          <a:xfrm>
            <a:off x="0" y="0"/>
            <a:ext cx="10972798" cy="6172199"/>
          </a:xfrm>
          <a:prstGeom prst="rect">
            <a:avLst/>
          </a:prstGeom>
          <a:gradFill>
            <a:gsLst>
              <a:gs pos="0">
                <a:schemeClr val="lt2"/>
              </a:gs>
              <a:gs pos="40000">
                <a:schemeClr val="lt2"/>
              </a:gs>
              <a:gs pos="100000">
                <a:srgbClr val="76B900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Shape 442"/>
          <p:cNvSpPr/>
          <p:nvPr/>
        </p:nvSpPr>
        <p:spPr>
          <a:xfrm>
            <a:off x="0" y="0"/>
            <a:ext cx="10972798" cy="6172199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6B900">
                  <a:alpha val="28627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Shape 443"/>
          <p:cNvSpPr txBox="1">
            <a:spLocks noGrp="1"/>
          </p:cNvSpPr>
          <p:nvPr>
            <p:ph type="title"/>
          </p:nvPr>
        </p:nvSpPr>
        <p:spPr>
          <a:xfrm>
            <a:off x="498347" y="2790633"/>
            <a:ext cx="9976102" cy="590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Two Content">
  <p:cSld name="Title, Subtitle, and Two Content"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>
            <a:spLocks noGrp="1"/>
          </p:cNvSpPr>
          <p:nvPr>
            <p:ph type="title"/>
          </p:nvPr>
        </p:nvSpPr>
        <p:spPr>
          <a:xfrm>
            <a:off x="498347" y="654352"/>
            <a:ext cx="9976102" cy="590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6" name="Shape 446"/>
          <p:cNvSpPr txBox="1">
            <a:spLocks noGrp="1"/>
          </p:cNvSpPr>
          <p:nvPr>
            <p:ph type="body" idx="1"/>
          </p:nvPr>
        </p:nvSpPr>
        <p:spPr>
          <a:xfrm>
            <a:off x="498347" y="2111659"/>
            <a:ext cx="4945062" cy="3693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•"/>
              <a:defRPr sz="24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6073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2081"/>
              <a:buFont typeface="Trebuchet MS"/>
              <a:buChar char="•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•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47" name="Shape 447"/>
          <p:cNvSpPr txBox="1">
            <a:spLocks noGrp="1"/>
          </p:cNvSpPr>
          <p:nvPr>
            <p:ph type="body" idx="2"/>
          </p:nvPr>
        </p:nvSpPr>
        <p:spPr>
          <a:xfrm>
            <a:off x="5529387" y="2111659"/>
            <a:ext cx="4945062" cy="3693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8100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rebuchet MS"/>
              <a:buChar char="•"/>
              <a:defRPr sz="24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6073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2081"/>
              <a:buFont typeface="Trebuchet MS"/>
              <a:buChar char="•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•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Trebuchet MS"/>
              <a:buChar char="»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48" name="Shape 448"/>
          <p:cNvSpPr txBox="1">
            <a:spLocks noGrp="1"/>
          </p:cNvSpPr>
          <p:nvPr>
            <p:ph type="body" idx="3"/>
          </p:nvPr>
        </p:nvSpPr>
        <p:spPr>
          <a:xfrm>
            <a:off x="498347" y="1180566"/>
            <a:ext cx="9976102" cy="525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4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76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96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76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Trebuchet MS"/>
              <a:buNone/>
              <a:defRPr sz="276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2"/>
              </a:buClr>
              <a:buSzPts val="1700"/>
              <a:buFont typeface="Trebuchet MS"/>
              <a:buNone/>
              <a:defRPr sz="276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6073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2"/>
              </a:buClr>
              <a:buSzPts val="2081"/>
              <a:buFont typeface="Trebuchet MS"/>
              <a:buChar char="»"/>
              <a:defRPr sz="204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">
  <p:cSld name="Title, Subtitle, and Conten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498347" y="661225"/>
            <a:ext cx="9976200" cy="59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516750" y="2103033"/>
            <a:ext cx="9948600" cy="3718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rebuchet MS"/>
              <a:buChar char="—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rebuchet MS"/>
              <a:buChar char="—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rebuchet MS"/>
              <a:buChar char="—"/>
              <a:defRPr sz="16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98347" y="1183333"/>
            <a:ext cx="9976200" cy="52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4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o" type="titleOnly">
  <p:cSld name="TITLE_ONLY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/>
          <p:nvPr/>
        </p:nvSpPr>
        <p:spPr>
          <a:xfrm>
            <a:off x="0" y="0"/>
            <a:ext cx="10972798" cy="6172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Shape 451"/>
          <p:cNvSpPr txBox="1">
            <a:spLocks noGrp="1"/>
          </p:cNvSpPr>
          <p:nvPr>
            <p:ph type="title"/>
          </p:nvPr>
        </p:nvSpPr>
        <p:spPr>
          <a:xfrm>
            <a:off x="1553495" y="5352630"/>
            <a:ext cx="7865806" cy="3693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204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452" name="Shape 45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713271" y="5142126"/>
            <a:ext cx="7546256" cy="1040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MO Placeholder">
  <p:cSld name="DEMO Placeholder"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Shape 454"/>
          <p:cNvSpPr/>
          <p:nvPr/>
        </p:nvSpPr>
        <p:spPr>
          <a:xfrm>
            <a:off x="0" y="0"/>
            <a:ext cx="10972798" cy="6172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Shape 455"/>
          <p:cNvSpPr txBox="1">
            <a:spLocks noGrp="1"/>
          </p:cNvSpPr>
          <p:nvPr>
            <p:ph type="title"/>
          </p:nvPr>
        </p:nvSpPr>
        <p:spPr>
          <a:xfrm>
            <a:off x="498347" y="5169473"/>
            <a:ext cx="9976102" cy="5355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rebuchet MS"/>
              <a:buNone/>
              <a:defRPr sz="324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4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and Segue">
  <p:cSld name="Quote and Segue"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/>
          <p:nvPr/>
        </p:nvSpPr>
        <p:spPr>
          <a:xfrm>
            <a:off x="0" y="0"/>
            <a:ext cx="10972798" cy="61721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8" name="Shape 458"/>
          <p:cNvPicPr preferRelativeResize="0"/>
          <p:nvPr/>
        </p:nvPicPr>
        <p:blipFill rotWithShape="1">
          <a:blip r:embed="rId2">
            <a:alphaModFix/>
          </a:blip>
          <a:srcRect l="-5218" t="22933" r="58849" b="-4267"/>
          <a:stretch/>
        </p:blipFill>
        <p:spPr>
          <a:xfrm rot="10800000" flipH="1">
            <a:off x="0" y="0"/>
            <a:ext cx="10972798" cy="6172199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Shape 459"/>
          <p:cNvSpPr/>
          <p:nvPr/>
        </p:nvSpPr>
        <p:spPr>
          <a:xfrm>
            <a:off x="0" y="0"/>
            <a:ext cx="10972798" cy="6172199"/>
          </a:xfrm>
          <a:prstGeom prst="rect">
            <a:avLst/>
          </a:prstGeom>
          <a:gradFill>
            <a:gsLst>
              <a:gs pos="0">
                <a:schemeClr val="lt2"/>
              </a:gs>
              <a:gs pos="40000">
                <a:schemeClr val="lt2"/>
              </a:gs>
              <a:gs pos="100000">
                <a:srgbClr val="76B900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Shape 460"/>
          <p:cNvSpPr/>
          <p:nvPr/>
        </p:nvSpPr>
        <p:spPr>
          <a:xfrm>
            <a:off x="0" y="0"/>
            <a:ext cx="10972798" cy="6172199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6B900">
                  <a:alpha val="28627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ote and Segue">
  <p:cSld name="1_Quote and Segue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/>
          <p:nvPr/>
        </p:nvSpPr>
        <p:spPr>
          <a:xfrm>
            <a:off x="0" y="0"/>
            <a:ext cx="10972798" cy="6172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3" name="Shape 463"/>
          <p:cNvPicPr preferRelativeResize="0"/>
          <p:nvPr/>
        </p:nvPicPr>
        <p:blipFill rotWithShape="1">
          <a:blip r:embed="rId2">
            <a:alphaModFix/>
          </a:blip>
          <a:srcRect l="-13076" t="22534" r="63758" b="-9036"/>
          <a:stretch/>
        </p:blipFill>
        <p:spPr>
          <a:xfrm flipH="1">
            <a:off x="-1" y="0"/>
            <a:ext cx="10972798" cy="6172199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Shape 464"/>
          <p:cNvSpPr/>
          <p:nvPr/>
        </p:nvSpPr>
        <p:spPr>
          <a:xfrm rot="10800000">
            <a:off x="-1" y="0"/>
            <a:ext cx="10972798" cy="6172199"/>
          </a:xfrm>
          <a:prstGeom prst="rect">
            <a:avLst/>
          </a:prstGeom>
          <a:gradFill>
            <a:gsLst>
              <a:gs pos="0">
                <a:schemeClr val="lt1"/>
              </a:gs>
              <a:gs pos="40000">
                <a:schemeClr val="lt1"/>
              </a:gs>
              <a:gs pos="100000">
                <a:srgbClr val="FFFFFF">
                  <a:alpha val="0"/>
                </a:srgbClr>
              </a:gs>
            </a:gsLst>
            <a:lin ang="3000000" scaled="0"/>
          </a:gra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Shape 465"/>
          <p:cNvSpPr/>
          <p:nvPr/>
        </p:nvSpPr>
        <p:spPr>
          <a:xfrm rot="10800000">
            <a:off x="-1" y="0"/>
            <a:ext cx="10972798" cy="6172199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FFFFF">
                  <a:alpha val="28627"/>
                </a:srgbClr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675" rIns="91425" bIns="456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6" name="Shape 4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30817" y="5785419"/>
            <a:ext cx="580799" cy="2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" name="Shape 2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988593" y="5798210"/>
            <a:ext cx="747442" cy="235197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Shape 30"/>
          <p:cNvSpPr txBox="1"/>
          <p:nvPr/>
        </p:nvSpPr>
        <p:spPr>
          <a:xfrm>
            <a:off x="9762253" y="5831285"/>
            <a:ext cx="321027" cy="161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Trebuchet MS"/>
              <a:buNone/>
            </a:pPr>
            <a:fld id="{00000000-1234-1234-1234-123412341234}" type="slidenum">
              <a:rPr lang="en-US" sz="850" b="0" i="0" u="none" strike="noStrike" cap="none">
                <a:solidFill>
                  <a:schemeClr val="accent4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r>
              <a:rPr lang="en-US" sz="1050" b="0" i="0" u="none" strike="noStrike" cap="none">
                <a:solidFill>
                  <a:srgbClr val="12FEB6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8864230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, Subtitle, and Content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>
            <a:spLocks noGrp="1"/>
          </p:cNvSpPr>
          <p:nvPr>
            <p:ph type="title"/>
          </p:nvPr>
        </p:nvSpPr>
        <p:spPr>
          <a:xfrm>
            <a:off x="498348" y="661225"/>
            <a:ext cx="9976200" cy="59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196" marR="0" lvl="5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391" marR="0" lvl="6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587" marR="0" lvl="7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782" marR="0" lvl="8" indent="0" algn="l" rtl="0">
              <a:spcBef>
                <a:spcPts val="0"/>
              </a:spcBef>
              <a:spcAft>
                <a:spcPts val="0"/>
              </a:spcAft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516750" y="2103034"/>
            <a:ext cx="9948600" cy="3718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896" marR="0" lvl="0" indent="-215897" algn="l" rtl="0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chemeClr val="dk1"/>
              </a:buClr>
              <a:buSzPct val="100000"/>
              <a:buFont typeface="Trebuchet MS"/>
              <a:buChar char="—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857241" marR="0" lvl="1" indent="-171448" algn="l" rtl="0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chemeClr val="dk1"/>
              </a:buClr>
              <a:buSzPct val="100000"/>
              <a:buFont typeface="Trebuchet MS"/>
              <a:buChar char="—"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4762" marR="0" lvl="2" indent="-193673" algn="l" rtl="0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chemeClr val="dk1"/>
              </a:buClr>
              <a:buSzPct val="100000"/>
              <a:buFont typeface="Trebuchet MS"/>
              <a:buChar char="—"/>
              <a:defRPr sz="16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774807" marR="0" lvl="3" indent="-123824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117704" marR="0" lvl="4" indent="-11112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74899" marR="0" lvl="5" indent="-111124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032095" marR="0" lvl="6" indent="-111124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89290" marR="0" lvl="7" indent="-111124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946486" marR="0" lvl="8" indent="-111124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body" idx="2"/>
          </p:nvPr>
        </p:nvSpPr>
        <p:spPr>
          <a:xfrm>
            <a:off x="498348" y="1183334"/>
            <a:ext cx="9976200" cy="52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chemeClr val="dk1"/>
              </a:buClr>
              <a:buFont typeface="Trebuchet MS"/>
              <a:buNone/>
              <a:defRPr sz="24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571495" marR="0" lvl="1" indent="0" algn="ctr" rtl="0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chemeClr val="dk1"/>
              </a:buClr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089014" marR="0" lvl="2" indent="-9525" algn="ctr" rtl="0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Clr>
                <a:schemeClr val="dk1"/>
              </a:buClr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546210" marR="0" lvl="3" indent="-9525" algn="ctr" rtl="0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89106" marR="0" lvl="4" indent="-9525" algn="ctr" rtl="0"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74899" marR="0" lvl="5" indent="-111124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032095" marR="0" lvl="6" indent="-111124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89290" marR="0" lvl="7" indent="-111124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946486" marR="0" lvl="8" indent="-111124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70195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- Green">
  <p:cSld name="Transition - Gree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Shape 33"/>
          <p:cNvPicPr preferRelativeResize="0"/>
          <p:nvPr/>
        </p:nvPicPr>
        <p:blipFill rotWithShape="1">
          <a:blip r:embed="rId2">
            <a:alphaModFix/>
          </a:blip>
          <a:srcRect l="-5221" t="22936" r="58851" b="-4270"/>
          <a:stretch/>
        </p:blipFill>
        <p:spPr>
          <a:xfrm rot="10800000" flipH="1">
            <a:off x="0" y="0"/>
            <a:ext cx="10972799" cy="6172199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Shape 34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gradFill>
            <a:gsLst>
              <a:gs pos="0">
                <a:schemeClr val="lt2"/>
              </a:gs>
              <a:gs pos="40000">
                <a:schemeClr val="lt2"/>
              </a:gs>
              <a:gs pos="100000">
                <a:srgbClr val="76B900">
                  <a:alpha val="0"/>
                </a:srgbClr>
              </a:gs>
            </a:gsLst>
            <a:lin ang="300012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Shape 35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6B900">
                  <a:alpha val="2901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8347" y="2790633"/>
            <a:ext cx="9976200" cy="59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Subtitle, and Content - NO LOGO &amp; PAGE NUMBER">
  <p:cSld name="Title, Subtitle, and Content - NO LOGO &amp; PAGE NUMBER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98347" y="661225"/>
            <a:ext cx="9976200" cy="59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512064" y="2103033"/>
            <a:ext cx="9948600" cy="36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2"/>
          </p:nvPr>
        </p:nvSpPr>
        <p:spPr>
          <a:xfrm>
            <a:off x="498347" y="1183333"/>
            <a:ext cx="9976200" cy="52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4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pic>
        <p:nvPicPr>
          <p:cNvPr id="42" name="Shape 4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988593" y="5798210"/>
            <a:ext cx="747442" cy="235197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Shape 43"/>
          <p:cNvSpPr txBox="1"/>
          <p:nvPr/>
        </p:nvSpPr>
        <p:spPr>
          <a:xfrm>
            <a:off x="9762253" y="5831285"/>
            <a:ext cx="321027" cy="161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Trebuchet MS"/>
              <a:buNone/>
            </a:pPr>
            <a:fld id="{00000000-1234-1234-1234-123412341234}" type="slidenum">
              <a:rPr lang="en-US" sz="850" b="0" i="0" u="none" strike="noStrike" cap="none">
                <a:solidFill>
                  <a:schemeClr val="accent4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r>
              <a:rPr lang="en-US" sz="1050" b="0" i="0" u="none" strike="noStrike" cap="none">
                <a:solidFill>
                  <a:srgbClr val="12FEB6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98347" y="661225"/>
            <a:ext cx="9976200" cy="59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47" name="Shape 4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988593" y="5798210"/>
            <a:ext cx="747442" cy="235197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Shape 48"/>
          <p:cNvSpPr txBox="1"/>
          <p:nvPr/>
        </p:nvSpPr>
        <p:spPr>
          <a:xfrm>
            <a:off x="9762253" y="5831285"/>
            <a:ext cx="321027" cy="161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Trebuchet MS"/>
              <a:buNone/>
            </a:pPr>
            <a:fld id="{00000000-1234-1234-1234-123412341234}" type="slidenum">
              <a:rPr lang="en-US" sz="850" b="0" i="0" u="none" strike="noStrike" cap="none">
                <a:solidFill>
                  <a:schemeClr val="accent4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r>
              <a:rPr lang="en-US" sz="1050" b="0" i="0" u="none" strike="noStrike" cap="none">
                <a:solidFill>
                  <a:srgbClr val="12FEB6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Photograph">
  <p:cSld name="Content with Photograph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98347" y="633525"/>
            <a:ext cx="5921999" cy="6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512064" y="2103033"/>
            <a:ext cx="5905800" cy="36938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Char char="▪"/>
              <a:defRPr sz="18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498347" y="1183333"/>
            <a:ext cx="5921999" cy="52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4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ctr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Trebuchet MS"/>
              <a:buNone/>
              <a:defRPr sz="28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pic>
        <p:nvPicPr>
          <p:cNvPr id="54" name="Shape 5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988593" y="5798210"/>
            <a:ext cx="747442" cy="235197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/>
        </p:nvSpPr>
        <p:spPr>
          <a:xfrm>
            <a:off x="9762253" y="5831285"/>
            <a:ext cx="321027" cy="161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Trebuchet MS"/>
              <a:buNone/>
            </a:pPr>
            <a:fld id="{00000000-1234-1234-1234-123412341234}" type="slidenum">
              <a:rPr lang="en-US" sz="850" b="0" i="0" u="none" strike="noStrike" cap="none">
                <a:solidFill>
                  <a:schemeClr val="accent4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r>
              <a:rPr lang="en-US" sz="1050" b="0" i="0" u="none" strike="noStrike" cap="none">
                <a:solidFill>
                  <a:srgbClr val="12FEB6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and Segue">
  <p:cSld name="Quote and Segu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" name="Shape 58"/>
          <p:cNvPicPr preferRelativeResize="0"/>
          <p:nvPr/>
        </p:nvPicPr>
        <p:blipFill rotWithShape="1">
          <a:blip r:embed="rId2">
            <a:alphaModFix/>
          </a:blip>
          <a:srcRect l="-5221" t="22936" r="58851" b="-4270"/>
          <a:stretch/>
        </p:blipFill>
        <p:spPr>
          <a:xfrm rot="10800000" flipH="1">
            <a:off x="0" y="0"/>
            <a:ext cx="10972799" cy="6172199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Shape 59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gradFill>
            <a:gsLst>
              <a:gs pos="0">
                <a:schemeClr val="lt2"/>
              </a:gs>
              <a:gs pos="40000">
                <a:schemeClr val="lt2"/>
              </a:gs>
              <a:gs pos="100000">
                <a:srgbClr val="76B900">
                  <a:alpha val="0"/>
                </a:srgbClr>
              </a:gs>
            </a:gsLst>
            <a:lin ang="300012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Shape 60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gradFill>
            <a:gsLst>
              <a:gs pos="0">
                <a:schemeClr val="lt2"/>
              </a:gs>
              <a:gs pos="100000">
                <a:srgbClr val="76B900">
                  <a:alpha val="2901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Quote and Segue">
  <p:cSld name="1_Quote and Segue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10972799" cy="61721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Shape 63"/>
          <p:cNvPicPr preferRelativeResize="0"/>
          <p:nvPr/>
        </p:nvPicPr>
        <p:blipFill rotWithShape="1">
          <a:blip r:embed="rId2">
            <a:alphaModFix/>
          </a:blip>
          <a:srcRect l="-13072" t="22533" r="63755" b="-9037"/>
          <a:stretch/>
        </p:blipFill>
        <p:spPr>
          <a:xfrm flipH="1">
            <a:off x="0" y="0"/>
            <a:ext cx="10972799" cy="617219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Shape 64"/>
          <p:cNvSpPr/>
          <p:nvPr/>
        </p:nvSpPr>
        <p:spPr>
          <a:xfrm rot="10800000">
            <a:off x="0" y="0"/>
            <a:ext cx="10972799" cy="6172199"/>
          </a:xfrm>
          <a:prstGeom prst="rect">
            <a:avLst/>
          </a:prstGeom>
          <a:gradFill>
            <a:gsLst>
              <a:gs pos="0">
                <a:schemeClr val="lt1"/>
              </a:gs>
              <a:gs pos="40000">
                <a:schemeClr val="lt1"/>
              </a:gs>
              <a:gs pos="100000">
                <a:srgbClr val="FFFFFF">
                  <a:alpha val="0"/>
                </a:srgbClr>
              </a:gs>
            </a:gsLst>
            <a:lin ang="300012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Shape 65"/>
          <p:cNvSpPr/>
          <p:nvPr/>
        </p:nvSpPr>
        <p:spPr>
          <a:xfrm rot="10800000">
            <a:off x="0" y="0"/>
            <a:ext cx="10972799" cy="6172199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rgbClr val="FFFFFF">
                  <a:alpha val="29019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Shape 6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88593" y="5798210"/>
            <a:ext cx="747442" cy="2351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losing Slide">
  <p:cSld name="Closing Slide">
    <p:bg>
      <p:bgPr>
        <a:solidFill>
          <a:schemeClr val="lt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Shape 68"/>
          <p:cNvPicPr preferRelativeResize="0"/>
          <p:nvPr/>
        </p:nvPicPr>
        <p:blipFill rotWithShape="1">
          <a:blip r:embed="rId2">
            <a:alphaModFix/>
          </a:blip>
          <a:srcRect l="-7772" t="26752" r="64278" b="-168"/>
          <a:stretch/>
        </p:blipFill>
        <p:spPr>
          <a:xfrm>
            <a:off x="0" y="0"/>
            <a:ext cx="10972799" cy="59424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/>
          <p:nvPr/>
        </p:nvSpPr>
        <p:spPr>
          <a:xfrm rot="10800000" flipH="1">
            <a:off x="0" y="0"/>
            <a:ext cx="10972799" cy="6172199"/>
          </a:xfrm>
          <a:prstGeom prst="rect">
            <a:avLst/>
          </a:prstGeom>
          <a:gradFill>
            <a:gsLst>
              <a:gs pos="0">
                <a:schemeClr val="lt1"/>
              </a:gs>
              <a:gs pos="34000">
                <a:schemeClr val="lt1"/>
              </a:gs>
              <a:gs pos="100000">
                <a:srgbClr val="FFFFFF">
                  <a:alpha val="34117"/>
                </a:srgbClr>
              </a:gs>
            </a:gsLst>
            <a:lin ang="3000122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0" name="Shape 7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83337" y="3902417"/>
            <a:ext cx="3232798" cy="11328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Shape 71"/>
          <p:cNvSpPr txBox="1"/>
          <p:nvPr/>
        </p:nvSpPr>
        <p:spPr>
          <a:xfrm>
            <a:off x="481641" y="5310989"/>
            <a:ext cx="2512200" cy="36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Trebuchet MS"/>
              <a:buNone/>
            </a:pPr>
            <a:r>
              <a:rPr lang="en-US" sz="2000" b="0" i="0" u="none" strike="noStrike" cap="none">
                <a:solidFill>
                  <a:schemeClr val="lt2"/>
                </a:solidFill>
                <a:latin typeface="Trebuchet MS"/>
                <a:ea typeface="Trebuchet MS"/>
                <a:cs typeface="Trebuchet MS"/>
                <a:sym typeface="Trebuchet MS"/>
              </a:rPr>
              <a:t>www.nvidia.com/dli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499743" y="653531"/>
            <a:ext cx="9973199" cy="590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4572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9144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3716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8288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32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517402" y="2002366"/>
            <a:ext cx="9948899" cy="39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8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6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–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rebuchet MS"/>
              <a:buChar char="»"/>
              <a:defRPr sz="20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pic>
        <p:nvPicPr>
          <p:cNvPr id="14" name="Shape 14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0130817" y="5785419"/>
            <a:ext cx="580799" cy="20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Shape 15"/>
          <p:cNvSpPr txBox="1"/>
          <p:nvPr/>
        </p:nvSpPr>
        <p:spPr>
          <a:xfrm>
            <a:off x="9762253" y="5831285"/>
            <a:ext cx="321027" cy="161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Trebuchet MS"/>
              <a:buNone/>
            </a:pPr>
            <a:fld id="{00000000-1234-1234-1234-123412341234}" type="slidenum">
              <a:rPr lang="en-US" sz="850" b="0" i="0" u="none" strike="noStrike" cap="none">
                <a:solidFill>
                  <a:schemeClr val="accent4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r>
              <a:rPr lang="en-US" sz="1050" b="0" i="0" u="none" strike="noStrike" cap="none">
                <a:solidFill>
                  <a:srgbClr val="12FEB6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 txBox="1">
            <a:spLocks noGrp="1"/>
          </p:cNvSpPr>
          <p:nvPr>
            <p:ph type="title"/>
          </p:nvPr>
        </p:nvSpPr>
        <p:spPr>
          <a:xfrm>
            <a:off x="499741" y="653529"/>
            <a:ext cx="9973312" cy="590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Trebuchet MS"/>
              <a:buNone/>
              <a:defRPr sz="30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27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27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27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27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381000" marR="0" lvl="5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27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762000" marR="0" lvl="6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27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1143000" marR="0" lvl="7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27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1524000" marR="0" lvl="8" indent="0" algn="l" rtl="0">
              <a:spcBef>
                <a:spcPts val="0"/>
              </a:spcBef>
              <a:spcAft>
                <a:spcPts val="0"/>
              </a:spcAft>
              <a:buClr>
                <a:srgbClr val="73B900"/>
              </a:buClr>
              <a:buSzPts val="1400"/>
              <a:buFont typeface="Arial"/>
              <a:buNone/>
              <a:defRPr sz="2700" b="1" i="0" u="none" strike="noStrike" cap="none">
                <a:solidFill>
                  <a:srgbClr val="73B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3" name="Shape 413"/>
          <p:cNvSpPr txBox="1">
            <a:spLocks noGrp="1"/>
          </p:cNvSpPr>
          <p:nvPr>
            <p:ph type="body" idx="1"/>
          </p:nvPr>
        </p:nvSpPr>
        <p:spPr>
          <a:xfrm>
            <a:off x="517402" y="2002366"/>
            <a:ext cx="9948931" cy="3908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7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5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rebuchet MS"/>
              <a:buNone/>
              <a:defRPr sz="13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828800" marR="0" lvl="3" indent="-33655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–"/>
              <a:defRPr sz="17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286000" marR="0" lvl="4" indent="-3365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sz="17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743200" marR="0" lvl="5" indent="-3365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sz="17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3200400" marR="0" lvl="6" indent="-3365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sz="17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657600" marR="0" lvl="7" indent="-3365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sz="17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4114800" marR="0" lvl="8" indent="-3365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2"/>
              </a:buClr>
              <a:buSzPts val="1700"/>
              <a:buFont typeface="Trebuchet MS"/>
              <a:buChar char="»"/>
              <a:defRPr sz="1700" b="0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pic>
        <p:nvPicPr>
          <p:cNvPr id="414" name="Shape 414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130817" y="5785417"/>
            <a:ext cx="580686" cy="206320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Shape 415"/>
          <p:cNvSpPr txBox="1"/>
          <p:nvPr/>
        </p:nvSpPr>
        <p:spPr>
          <a:xfrm>
            <a:off x="9762253" y="5831285"/>
            <a:ext cx="321027" cy="1615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Font typeface="Trebuchet MS"/>
              <a:buNone/>
            </a:pPr>
            <a:fld id="{00000000-1234-1234-1234-123412341234}" type="slidenum">
              <a:rPr lang="en-US" sz="850" b="0" i="0" u="none" strike="noStrike" cap="none">
                <a:solidFill>
                  <a:schemeClr val="accent4"/>
                </a:solidFill>
                <a:latin typeface="Trebuchet MS"/>
                <a:ea typeface="Trebuchet MS"/>
                <a:cs typeface="Trebuchet MS"/>
                <a:sym typeface="Trebuchet MS"/>
              </a:rPr>
              <a:t>‹#›</a:t>
            </a:fld>
            <a:r>
              <a:rPr lang="en-US" sz="1050" b="0" i="0" u="none" strike="noStrike" cap="none">
                <a:solidFill>
                  <a:srgbClr val="12FEB6"/>
                </a:solidFill>
                <a:latin typeface="Questrial"/>
                <a:ea typeface="Questrial"/>
                <a:cs typeface="Questrial"/>
                <a:sym typeface="Questrial"/>
              </a:rPr>
              <a:t> 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6" r:id="rId11"/>
    <p:sldLayoutId id="2147483727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411.4389.p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7" Type="http://schemas.openxmlformats.org/officeDocument/2006/relationships/hyperlink" Target="https://arxiv.org/pdf/1411.4389.pdf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8.jp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412.4729.pdf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13" Type="http://schemas.openxmlformats.org/officeDocument/2006/relationships/image" Target="../media/image22.png"/><Relationship Id="rId3" Type="http://schemas.microsoft.com/office/2007/relationships/media" Target="../media/media2.mp4"/><Relationship Id="rId7" Type="http://schemas.openxmlformats.org/officeDocument/2006/relationships/slideLayout" Target="../slideLayouts/slideLayout25.xml"/><Relationship Id="rId12" Type="http://schemas.openxmlformats.org/officeDocument/2006/relationships/image" Target="../media/image2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20.png"/><Relationship Id="rId5" Type="http://schemas.microsoft.com/office/2007/relationships/media" Target="../media/media3.mp4"/><Relationship Id="rId10" Type="http://schemas.openxmlformats.org/officeDocument/2006/relationships/hyperlink" Target="https://www.aclweb.org/anthology/P11-1020.pdf" TargetMode="External"/><Relationship Id="rId4" Type="http://schemas.openxmlformats.org/officeDocument/2006/relationships/video" Target="../media/media2.mp4"/><Relationship Id="rId9" Type="http://schemas.openxmlformats.org/officeDocument/2006/relationships/hyperlink" Target="https://arxiv.org/pdf/1412.4729.pdf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411.4389.pdf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Relationship Id="rId5" Type="http://schemas.openxmlformats.org/officeDocument/2006/relationships/hyperlink" Target="https://www.aclweb.org/anthology/P11-1020.pdf" TargetMode="External"/><Relationship Id="rId4" Type="http://schemas.openxmlformats.org/officeDocument/2006/relationships/hyperlink" Target="https://arxiv.org/pdf/1412.4729.pdf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Shape 472"/>
          <p:cNvSpPr txBox="1">
            <a:spLocks noGrp="1"/>
          </p:cNvSpPr>
          <p:nvPr>
            <p:ph type="subTitle" idx="1"/>
          </p:nvPr>
        </p:nvSpPr>
        <p:spPr>
          <a:xfrm>
            <a:off x="490972" y="4612301"/>
            <a:ext cx="6057000" cy="369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endParaRPr/>
          </a:p>
        </p:txBody>
      </p:sp>
      <p:sp>
        <p:nvSpPr>
          <p:cNvPr id="473" name="Shape 473"/>
          <p:cNvSpPr txBox="1">
            <a:spLocks noGrp="1"/>
          </p:cNvSpPr>
          <p:nvPr>
            <p:ph type="title"/>
          </p:nvPr>
        </p:nvSpPr>
        <p:spPr>
          <a:xfrm>
            <a:off x="490970" y="3434607"/>
            <a:ext cx="9953508" cy="98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Font typeface="Trebuchet MS"/>
              <a:buNone/>
            </a:pPr>
            <a:r>
              <a:rPr lang="en-US" sz="3600" b="1" i="0" u="none" strike="noStrike" cap="none" dirty="0">
                <a:solidFill>
                  <a:srgbClr val="3B5C00"/>
                </a:solidFill>
                <a:latin typeface="Trebuchet MS"/>
                <a:ea typeface="Trebuchet MS"/>
                <a:cs typeface="Trebuchet MS"/>
                <a:sym typeface="Trebuchet MS"/>
              </a:rPr>
              <a:t>Multiple Data Types (3</a:t>
            </a:r>
            <a:r>
              <a:rPr lang="ko-KR" altLang="en-US" sz="3600" b="1" i="0" u="none" strike="noStrike" cap="none" dirty="0">
                <a:solidFill>
                  <a:srgbClr val="3B5C00"/>
                </a:solidFill>
                <a:latin typeface="Trebuchet MS"/>
                <a:ea typeface="Trebuchet MS"/>
                <a:cs typeface="Trebuchet MS"/>
                <a:sym typeface="Trebuchet MS"/>
              </a:rPr>
              <a:t>주차</a:t>
            </a:r>
            <a:r>
              <a:rPr lang="en-US" altLang="ko-KR" sz="3600" b="1" i="0" u="none" strike="noStrike" cap="none" dirty="0">
                <a:solidFill>
                  <a:srgbClr val="3B5C00"/>
                </a:solidFill>
                <a:latin typeface="Trebuchet MS"/>
                <a:ea typeface="Trebuchet MS"/>
                <a:cs typeface="Trebuchet MS"/>
                <a:sym typeface="Trebuchet MS"/>
              </a:rPr>
              <a:t>)</a:t>
            </a:r>
            <a:endParaRPr sz="3600" b="1" i="0" u="none" strike="noStrike" cap="none" dirty="0">
              <a:solidFill>
                <a:srgbClr val="3B5C00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74" name="Shape 474"/>
          <p:cNvSpPr txBox="1"/>
          <p:nvPr/>
        </p:nvSpPr>
        <p:spPr>
          <a:xfrm>
            <a:off x="490972" y="4996532"/>
            <a:ext cx="60570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altLang="ko-KR" dirty="0">
                <a:latin typeface="Trebuchet MS"/>
                <a:ea typeface="Trebuchet MS"/>
                <a:cs typeface="Trebuchet MS"/>
              </a:rPr>
              <a:t>Young-</a:t>
            </a:r>
            <a:r>
              <a:rPr lang="en-US" altLang="ko-KR" dirty="0" err="1">
                <a:latin typeface="Trebuchet MS"/>
                <a:ea typeface="Trebuchet MS"/>
                <a:cs typeface="Trebuchet MS"/>
              </a:rPr>
              <a:t>Gon</a:t>
            </a:r>
            <a:r>
              <a:rPr lang="en-US" altLang="ko-KR" dirty="0">
                <a:latin typeface="Trebuchet MS"/>
                <a:ea typeface="Trebuchet MS"/>
                <a:cs typeface="Trebuchet MS"/>
              </a:rPr>
              <a:t> Kim</a:t>
            </a:r>
          </a:p>
          <a:p>
            <a:pPr>
              <a:lnSpc>
                <a:spcPct val="90000"/>
              </a:lnSpc>
            </a:pPr>
            <a:r>
              <a:rPr lang="en-US" altLang="ko-KR" dirty="0">
                <a:latin typeface="Trebuchet MS"/>
                <a:ea typeface="Trebuchet MS"/>
                <a:cs typeface="Trebuchet MS"/>
              </a:rPr>
              <a:t>DLI Instructor</a:t>
            </a:r>
            <a:endParaRPr lang="ko-KR" altLang="en-US" dirty="0">
              <a:latin typeface="Trebuchet MS"/>
              <a:ea typeface="Trebuchet MS"/>
              <a:cs typeface="Trebuchet MS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IMAGE CAPTIONING</a:t>
            </a:r>
          </a:p>
        </p:txBody>
      </p:sp>
      <p:cxnSp>
        <p:nvCxnSpPr>
          <p:cNvPr id="29" name="Straight Arrow Connector 42">
            <a:extLst>
              <a:ext uri="{FF2B5EF4-FFF2-40B4-BE49-F238E27FC236}">
                <a16:creationId xmlns:a16="http://schemas.microsoft.com/office/drawing/2014/main" xmlns="" id="{942F23A0-B981-4988-94A3-7D23C38BE60B}"/>
              </a:ext>
            </a:extLst>
          </p:cNvPr>
          <p:cNvCxnSpPr>
            <a:cxnSpLocks/>
          </p:cNvCxnSpPr>
          <p:nvPr/>
        </p:nvCxnSpPr>
        <p:spPr>
          <a:xfrm flipV="1">
            <a:off x="6431384" y="3955952"/>
            <a:ext cx="500382" cy="1774150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43">
            <a:extLst>
              <a:ext uri="{FF2B5EF4-FFF2-40B4-BE49-F238E27FC236}">
                <a16:creationId xmlns:a16="http://schemas.microsoft.com/office/drawing/2014/main" xmlns="" id="{3726B4DE-1642-4968-A202-41253B12F680}"/>
              </a:ext>
            </a:extLst>
          </p:cNvPr>
          <p:cNvCxnSpPr>
            <a:cxnSpLocks/>
          </p:cNvCxnSpPr>
          <p:nvPr/>
        </p:nvCxnSpPr>
        <p:spPr>
          <a:xfrm>
            <a:off x="6431384" y="3942815"/>
            <a:ext cx="500382" cy="1800424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10">
            <a:extLst>
              <a:ext uri="{FF2B5EF4-FFF2-40B4-BE49-F238E27FC236}">
                <a16:creationId xmlns:a16="http://schemas.microsoft.com/office/drawing/2014/main" xmlns="" id="{192C2B4F-9E0E-4238-99C3-71E6C7142E2D}"/>
              </a:ext>
            </a:extLst>
          </p:cNvPr>
          <p:cNvSpPr/>
          <p:nvPr/>
        </p:nvSpPr>
        <p:spPr>
          <a:xfrm>
            <a:off x="1396124" y="1598728"/>
            <a:ext cx="605481" cy="885770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32" name="Rectangle 16">
            <a:extLst>
              <a:ext uri="{FF2B5EF4-FFF2-40B4-BE49-F238E27FC236}">
                <a16:creationId xmlns:a16="http://schemas.microsoft.com/office/drawing/2014/main" xmlns="" id="{CD02A093-10AC-4DA0-8C44-20785D65FDA1}"/>
              </a:ext>
            </a:extLst>
          </p:cNvPr>
          <p:cNvSpPr/>
          <p:nvPr/>
        </p:nvSpPr>
        <p:spPr>
          <a:xfrm>
            <a:off x="2475181" y="1598728"/>
            <a:ext cx="605481" cy="885770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33" name="Rectangle 17">
            <a:extLst>
              <a:ext uri="{FF2B5EF4-FFF2-40B4-BE49-F238E27FC236}">
                <a16:creationId xmlns:a16="http://schemas.microsoft.com/office/drawing/2014/main" xmlns="" id="{774D9F3F-93AC-4B96-83E0-03354D1C3AFF}"/>
              </a:ext>
            </a:extLst>
          </p:cNvPr>
          <p:cNvSpPr/>
          <p:nvPr/>
        </p:nvSpPr>
        <p:spPr>
          <a:xfrm>
            <a:off x="3577162" y="1598728"/>
            <a:ext cx="605481" cy="885770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34" name="Rectangle 18">
            <a:extLst>
              <a:ext uri="{FF2B5EF4-FFF2-40B4-BE49-F238E27FC236}">
                <a16:creationId xmlns:a16="http://schemas.microsoft.com/office/drawing/2014/main" xmlns="" id="{8BC07D5C-C845-4F0B-8F92-122EE677FE6F}"/>
              </a:ext>
            </a:extLst>
          </p:cNvPr>
          <p:cNvSpPr/>
          <p:nvPr/>
        </p:nvSpPr>
        <p:spPr>
          <a:xfrm>
            <a:off x="4565595" y="1598728"/>
            <a:ext cx="605481" cy="885770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35" name="Rectangle 19">
            <a:extLst>
              <a:ext uri="{FF2B5EF4-FFF2-40B4-BE49-F238E27FC236}">
                <a16:creationId xmlns:a16="http://schemas.microsoft.com/office/drawing/2014/main" xmlns="" id="{8D4C93FF-A705-485D-92F7-A537E38BB9A5}"/>
              </a:ext>
            </a:extLst>
          </p:cNvPr>
          <p:cNvSpPr/>
          <p:nvPr/>
        </p:nvSpPr>
        <p:spPr>
          <a:xfrm>
            <a:off x="238705" y="1607694"/>
            <a:ext cx="605481" cy="885770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cxnSp>
        <p:nvCxnSpPr>
          <p:cNvPr id="36" name="Straight Arrow Connector 24">
            <a:extLst>
              <a:ext uri="{FF2B5EF4-FFF2-40B4-BE49-F238E27FC236}">
                <a16:creationId xmlns:a16="http://schemas.microsoft.com/office/drawing/2014/main" xmlns="" id="{A591D5D8-E72A-4835-A6B2-55D0FC9D47F9}"/>
              </a:ext>
            </a:extLst>
          </p:cNvPr>
          <p:cNvCxnSpPr>
            <a:stCxn id="35" idx="3"/>
            <a:endCxn id="31" idx="1"/>
          </p:cNvCxnSpPr>
          <p:nvPr/>
        </p:nvCxnSpPr>
        <p:spPr>
          <a:xfrm flipV="1">
            <a:off x="844185" y="2041614"/>
            <a:ext cx="551938" cy="8966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25">
            <a:extLst>
              <a:ext uri="{FF2B5EF4-FFF2-40B4-BE49-F238E27FC236}">
                <a16:creationId xmlns:a16="http://schemas.microsoft.com/office/drawing/2014/main" xmlns="" id="{23FE79CE-DE66-4508-877F-C3D99CFFA83F}"/>
              </a:ext>
            </a:extLst>
          </p:cNvPr>
          <p:cNvCxnSpPr>
            <a:stCxn id="31" idx="3"/>
            <a:endCxn id="32" idx="1"/>
          </p:cNvCxnSpPr>
          <p:nvPr/>
        </p:nvCxnSpPr>
        <p:spPr>
          <a:xfrm>
            <a:off x="2001604" y="2041613"/>
            <a:ext cx="473576" cy="0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26">
            <a:extLst>
              <a:ext uri="{FF2B5EF4-FFF2-40B4-BE49-F238E27FC236}">
                <a16:creationId xmlns:a16="http://schemas.microsoft.com/office/drawing/2014/main" xmlns="" id="{91D414FD-FB3A-4431-81F1-3AB1FAF7DFD7}"/>
              </a:ext>
            </a:extLst>
          </p:cNvPr>
          <p:cNvCxnSpPr>
            <a:stCxn id="32" idx="3"/>
            <a:endCxn id="33" idx="1"/>
          </p:cNvCxnSpPr>
          <p:nvPr/>
        </p:nvCxnSpPr>
        <p:spPr>
          <a:xfrm>
            <a:off x="3080660" y="2041613"/>
            <a:ext cx="496500" cy="0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27">
            <a:extLst>
              <a:ext uri="{FF2B5EF4-FFF2-40B4-BE49-F238E27FC236}">
                <a16:creationId xmlns:a16="http://schemas.microsoft.com/office/drawing/2014/main" xmlns="" id="{DEE4C002-9968-4ADD-A682-E4DD30EF58BC}"/>
              </a:ext>
            </a:extLst>
          </p:cNvPr>
          <p:cNvCxnSpPr>
            <a:stCxn id="33" idx="3"/>
            <a:endCxn id="34" idx="1"/>
          </p:cNvCxnSpPr>
          <p:nvPr/>
        </p:nvCxnSpPr>
        <p:spPr>
          <a:xfrm>
            <a:off x="4182641" y="2041613"/>
            <a:ext cx="382953" cy="0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51">
            <a:extLst>
              <a:ext uri="{FF2B5EF4-FFF2-40B4-BE49-F238E27FC236}">
                <a16:creationId xmlns:a16="http://schemas.microsoft.com/office/drawing/2014/main" xmlns="" id="{6407388B-B8BC-4FF7-AEA5-37A00AE3D83F}"/>
              </a:ext>
            </a:extLst>
          </p:cNvPr>
          <p:cNvCxnSpPr>
            <a:stCxn id="34" idx="3"/>
            <a:endCxn id="51" idx="0"/>
          </p:cNvCxnSpPr>
          <p:nvPr/>
        </p:nvCxnSpPr>
        <p:spPr>
          <a:xfrm flipV="1">
            <a:off x="5171076" y="1284554"/>
            <a:ext cx="763057" cy="757058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52">
            <a:extLst>
              <a:ext uri="{FF2B5EF4-FFF2-40B4-BE49-F238E27FC236}">
                <a16:creationId xmlns:a16="http://schemas.microsoft.com/office/drawing/2014/main" xmlns="" id="{975EB574-3491-41B8-9287-79C0F8E063DE}"/>
              </a:ext>
            </a:extLst>
          </p:cNvPr>
          <p:cNvCxnSpPr>
            <a:stCxn id="34" idx="3"/>
            <a:endCxn id="51" idx="2"/>
          </p:cNvCxnSpPr>
          <p:nvPr/>
        </p:nvCxnSpPr>
        <p:spPr>
          <a:xfrm>
            <a:off x="5171076" y="2041614"/>
            <a:ext cx="763057" cy="1427153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55">
            <a:extLst>
              <a:ext uri="{FF2B5EF4-FFF2-40B4-BE49-F238E27FC236}">
                <a16:creationId xmlns:a16="http://schemas.microsoft.com/office/drawing/2014/main" xmlns="" id="{C3D7C93C-08D7-461A-AE27-3C029E3C06C0}"/>
              </a:ext>
            </a:extLst>
          </p:cNvPr>
          <p:cNvCxnSpPr>
            <a:stCxn id="51" idx="0"/>
            <a:endCxn id="66" idx="2"/>
          </p:cNvCxnSpPr>
          <p:nvPr/>
        </p:nvCxnSpPr>
        <p:spPr>
          <a:xfrm>
            <a:off x="5934132" y="1284555"/>
            <a:ext cx="695224" cy="2184210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58">
            <a:extLst>
              <a:ext uri="{FF2B5EF4-FFF2-40B4-BE49-F238E27FC236}">
                <a16:creationId xmlns:a16="http://schemas.microsoft.com/office/drawing/2014/main" xmlns="" id="{55BE86B7-7AFA-4C6E-823E-B300881705A1}"/>
              </a:ext>
            </a:extLst>
          </p:cNvPr>
          <p:cNvCxnSpPr>
            <a:stCxn id="51" idx="2"/>
            <a:endCxn id="66" idx="0"/>
          </p:cNvCxnSpPr>
          <p:nvPr/>
        </p:nvCxnSpPr>
        <p:spPr>
          <a:xfrm flipV="1">
            <a:off x="5934132" y="1284554"/>
            <a:ext cx="695224" cy="2184212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329706C6-CCDA-4C9D-BB25-BF189D533A56}"/>
              </a:ext>
            </a:extLst>
          </p:cNvPr>
          <p:cNvSpPr txBox="1"/>
          <p:nvPr/>
        </p:nvSpPr>
        <p:spPr>
          <a:xfrm>
            <a:off x="1085816" y="2613183"/>
            <a:ext cx="1047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Convolution</a:t>
            </a:r>
          </a:p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 err="1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ReLU</a:t>
            </a:r>
            <a:endParaRPr lang="en-US" sz="1200" dirty="0">
              <a:solidFill>
                <a:srgbClr val="000000"/>
              </a:solidFill>
              <a:latin typeface="Trebuchet MS" panose="020B0603020202020204" pitchFamily="34" charset="0"/>
              <a:ea typeface="MS PGothic" pitchFamily="34" charset="-128"/>
              <a:sym typeface="Arial"/>
            </a:endParaRPr>
          </a:p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Pooling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xmlns="" id="{ADA2A0AF-92C0-43E9-9413-78DA5E34BDA1}"/>
              </a:ext>
            </a:extLst>
          </p:cNvPr>
          <p:cNvSpPr txBox="1"/>
          <p:nvPr/>
        </p:nvSpPr>
        <p:spPr>
          <a:xfrm>
            <a:off x="2171632" y="2613183"/>
            <a:ext cx="1047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Convolution</a:t>
            </a:r>
          </a:p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 err="1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ReLU</a:t>
            </a:r>
            <a:endParaRPr lang="en-US" sz="1200" dirty="0">
              <a:solidFill>
                <a:srgbClr val="000000"/>
              </a:solidFill>
              <a:latin typeface="Trebuchet MS" panose="020B0603020202020204" pitchFamily="34" charset="0"/>
              <a:ea typeface="MS PGothic" pitchFamily="34" charset="-128"/>
              <a:sym typeface="Arial"/>
            </a:endParaRPr>
          </a:p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Pooling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xmlns="" id="{9F22F2CA-89E4-45F8-B1E2-A95C2B86FE6D}"/>
              </a:ext>
            </a:extLst>
          </p:cNvPr>
          <p:cNvSpPr txBox="1"/>
          <p:nvPr/>
        </p:nvSpPr>
        <p:spPr>
          <a:xfrm>
            <a:off x="3257448" y="2613183"/>
            <a:ext cx="1047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Convolution</a:t>
            </a:r>
          </a:p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 err="1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ReLU</a:t>
            </a:r>
            <a:endParaRPr lang="en-US" sz="1200" dirty="0">
              <a:solidFill>
                <a:srgbClr val="000000"/>
              </a:solidFill>
              <a:latin typeface="Trebuchet MS" panose="020B0603020202020204" pitchFamily="34" charset="0"/>
              <a:ea typeface="MS PGothic" pitchFamily="34" charset="-128"/>
              <a:sym typeface="Arial"/>
            </a:endParaRPr>
          </a:p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Pooling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xmlns="" id="{7660E866-418B-4361-804F-C08898CEDB3D}"/>
              </a:ext>
            </a:extLst>
          </p:cNvPr>
          <p:cNvSpPr txBox="1"/>
          <p:nvPr/>
        </p:nvSpPr>
        <p:spPr>
          <a:xfrm>
            <a:off x="4343265" y="2705516"/>
            <a:ext cx="10470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Convolution</a:t>
            </a:r>
          </a:p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 err="1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ReLU</a:t>
            </a:r>
            <a:endParaRPr lang="en-US" sz="1200" dirty="0">
              <a:solidFill>
                <a:srgbClr val="000000"/>
              </a:solidFill>
              <a:latin typeface="Trebuchet MS" panose="020B0603020202020204" pitchFamily="34" charset="0"/>
              <a:ea typeface="MS PGothic" pitchFamily="34" charset="-128"/>
              <a:sym typeface="Arial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FC6D2706-E403-4BFD-9429-721E7C7EA31B}"/>
              </a:ext>
            </a:extLst>
          </p:cNvPr>
          <p:cNvSpPr txBox="1"/>
          <p:nvPr/>
        </p:nvSpPr>
        <p:spPr>
          <a:xfrm>
            <a:off x="0" y="2613183"/>
            <a:ext cx="10470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Convolution</a:t>
            </a:r>
          </a:p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 err="1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ReLU</a:t>
            </a:r>
            <a:endParaRPr lang="en-US" sz="1200" dirty="0">
              <a:solidFill>
                <a:srgbClr val="000000"/>
              </a:solidFill>
              <a:latin typeface="Trebuchet MS" panose="020B0603020202020204" pitchFamily="34" charset="0"/>
              <a:ea typeface="MS PGothic" pitchFamily="34" charset="-128"/>
              <a:sym typeface="Arial"/>
            </a:endParaRPr>
          </a:p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Pooling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xmlns="" id="{3767A3DA-7A7A-4250-B61A-6AF9DE934CF6}"/>
              </a:ext>
            </a:extLst>
          </p:cNvPr>
          <p:cNvSpPr txBox="1"/>
          <p:nvPr/>
        </p:nvSpPr>
        <p:spPr>
          <a:xfrm>
            <a:off x="5231079" y="3431426"/>
            <a:ext cx="20765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Fully Connected Layers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AB38CF56-ED8C-44AD-9D4E-DB7AFDFBFDB1}"/>
              </a:ext>
            </a:extLst>
          </p:cNvPr>
          <p:cNvSpPr txBox="1"/>
          <p:nvPr/>
        </p:nvSpPr>
        <p:spPr>
          <a:xfrm>
            <a:off x="8690793" y="3577310"/>
            <a:ext cx="1187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Prediction</a:t>
            </a:r>
          </a:p>
        </p:txBody>
      </p:sp>
      <p:sp>
        <p:nvSpPr>
          <p:cNvPr id="51" name="Rectangle 20">
            <a:extLst>
              <a:ext uri="{FF2B5EF4-FFF2-40B4-BE49-F238E27FC236}">
                <a16:creationId xmlns:a16="http://schemas.microsoft.com/office/drawing/2014/main" xmlns="" id="{E903A1B8-C1B0-4651-B228-CC80A1F1296F}"/>
              </a:ext>
            </a:extLst>
          </p:cNvPr>
          <p:cNvSpPr/>
          <p:nvPr/>
        </p:nvSpPr>
        <p:spPr>
          <a:xfrm>
            <a:off x="5890397" y="1284556"/>
            <a:ext cx="87471" cy="2184211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52" name="Rectangle 94">
            <a:extLst>
              <a:ext uri="{FF2B5EF4-FFF2-40B4-BE49-F238E27FC236}">
                <a16:creationId xmlns:a16="http://schemas.microsoft.com/office/drawing/2014/main" xmlns="" id="{8CB0A856-9813-4190-8631-89D4956D33A6}"/>
              </a:ext>
            </a:extLst>
          </p:cNvPr>
          <p:cNvSpPr/>
          <p:nvPr/>
        </p:nvSpPr>
        <p:spPr>
          <a:xfrm>
            <a:off x="6426571" y="3947406"/>
            <a:ext cx="106136" cy="1817998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xmlns="" id="{3C739D81-E16E-4E68-A233-A9F9CA1CEE3C}"/>
              </a:ext>
            </a:extLst>
          </p:cNvPr>
          <p:cNvSpPr txBox="1"/>
          <p:nvPr/>
        </p:nvSpPr>
        <p:spPr>
          <a:xfrm>
            <a:off x="4546680" y="5022341"/>
            <a:ext cx="15040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4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Embedded Sentence</a:t>
            </a:r>
          </a:p>
        </p:txBody>
      </p:sp>
      <p:sp>
        <p:nvSpPr>
          <p:cNvPr id="54" name="Rectangle 98">
            <a:extLst>
              <a:ext uri="{FF2B5EF4-FFF2-40B4-BE49-F238E27FC236}">
                <a16:creationId xmlns:a16="http://schemas.microsoft.com/office/drawing/2014/main" xmlns="" id="{5C19B65D-C179-40FD-B4CE-A881DF7595D5}"/>
              </a:ext>
            </a:extLst>
          </p:cNvPr>
          <p:cNvSpPr/>
          <p:nvPr/>
        </p:nvSpPr>
        <p:spPr>
          <a:xfrm>
            <a:off x="5890397" y="3912404"/>
            <a:ext cx="71590" cy="1875093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cxnSp>
        <p:nvCxnSpPr>
          <p:cNvPr id="55" name="Straight Arrow Connector 44">
            <a:extLst>
              <a:ext uri="{FF2B5EF4-FFF2-40B4-BE49-F238E27FC236}">
                <a16:creationId xmlns:a16="http://schemas.microsoft.com/office/drawing/2014/main" xmlns="" id="{D2663BD7-550E-47D6-91B1-CC8274C0474C}"/>
              </a:ext>
            </a:extLst>
          </p:cNvPr>
          <p:cNvCxnSpPr>
            <a:cxnSpLocks/>
          </p:cNvCxnSpPr>
          <p:nvPr/>
        </p:nvCxnSpPr>
        <p:spPr>
          <a:xfrm>
            <a:off x="7243841" y="2323774"/>
            <a:ext cx="540998" cy="0"/>
          </a:xfrm>
          <a:prstGeom prst="straightConnector1">
            <a:avLst/>
          </a:prstGeom>
          <a:ln w="28575">
            <a:solidFill>
              <a:srgbClr val="6096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47">
            <a:extLst>
              <a:ext uri="{FF2B5EF4-FFF2-40B4-BE49-F238E27FC236}">
                <a16:creationId xmlns:a16="http://schemas.microsoft.com/office/drawing/2014/main" xmlns="" id="{2D481432-2597-46BB-83A0-35495AD80DAC}"/>
              </a:ext>
            </a:extLst>
          </p:cNvPr>
          <p:cNvCxnSpPr>
            <a:cxnSpLocks/>
          </p:cNvCxnSpPr>
          <p:nvPr/>
        </p:nvCxnSpPr>
        <p:spPr>
          <a:xfrm>
            <a:off x="5961987" y="5360491"/>
            <a:ext cx="464584" cy="6454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CC0D591E-EFF4-482D-ACF7-199789D218ED}"/>
              </a:ext>
            </a:extLst>
          </p:cNvPr>
          <p:cNvSpPr txBox="1"/>
          <p:nvPr/>
        </p:nvSpPr>
        <p:spPr>
          <a:xfrm>
            <a:off x="5926192" y="5833646"/>
            <a:ext cx="17339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LSTM Layers</a:t>
            </a:r>
          </a:p>
        </p:txBody>
      </p:sp>
      <p:graphicFrame>
        <p:nvGraphicFramePr>
          <p:cNvPr id="58" name="Table 54">
            <a:extLst>
              <a:ext uri="{FF2B5EF4-FFF2-40B4-BE49-F238E27FC236}">
                <a16:creationId xmlns:a16="http://schemas.microsoft.com/office/drawing/2014/main" xmlns="" id="{528481EA-895D-44CE-91AF-04B624722E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9490222"/>
              </p:ext>
            </p:extLst>
          </p:nvPr>
        </p:nvGraphicFramePr>
        <p:xfrm>
          <a:off x="7581036" y="3921043"/>
          <a:ext cx="2893412" cy="18654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001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434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3434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343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343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3434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23434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23434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23434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23434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234340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</a:tblGrid>
              <a:tr h="310903"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a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10903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cat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10903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is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10903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on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10903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the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10903">
                <a:tc>
                  <a:txBody>
                    <a:bodyPr/>
                    <a:lstStyle/>
                    <a:p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grass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cxnSp>
        <p:nvCxnSpPr>
          <p:cNvPr id="59" name="Straight Arrow Connector 56">
            <a:extLst>
              <a:ext uri="{FF2B5EF4-FFF2-40B4-BE49-F238E27FC236}">
                <a16:creationId xmlns:a16="http://schemas.microsoft.com/office/drawing/2014/main" xmlns="" id="{E07865A3-4EA8-41D6-92FB-816CE169834F}"/>
              </a:ext>
            </a:extLst>
          </p:cNvPr>
          <p:cNvCxnSpPr>
            <a:stCxn id="61" idx="2"/>
            <a:endCxn id="62" idx="0"/>
          </p:cNvCxnSpPr>
          <p:nvPr/>
        </p:nvCxnSpPr>
        <p:spPr>
          <a:xfrm flipV="1">
            <a:off x="6908582" y="3961963"/>
            <a:ext cx="500382" cy="1774150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xmlns="" id="{E5527BD8-0EA6-45EC-B935-F1B489975BB6}"/>
              </a:ext>
            </a:extLst>
          </p:cNvPr>
          <p:cNvCxnSpPr>
            <a:stCxn id="61" idx="0"/>
            <a:endCxn id="62" idx="2"/>
          </p:cNvCxnSpPr>
          <p:nvPr/>
        </p:nvCxnSpPr>
        <p:spPr>
          <a:xfrm>
            <a:off x="6908582" y="3948826"/>
            <a:ext cx="500382" cy="1800424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Rectangle 95">
            <a:extLst>
              <a:ext uri="{FF2B5EF4-FFF2-40B4-BE49-F238E27FC236}">
                <a16:creationId xmlns:a16="http://schemas.microsoft.com/office/drawing/2014/main" xmlns="" id="{2C81A2E8-A0B4-4B1D-BCDB-6F0C43A7564C}"/>
              </a:ext>
            </a:extLst>
          </p:cNvPr>
          <p:cNvSpPr/>
          <p:nvPr/>
        </p:nvSpPr>
        <p:spPr>
          <a:xfrm>
            <a:off x="6854268" y="3948826"/>
            <a:ext cx="108626" cy="1787287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62" name="Rectangle 53">
            <a:extLst>
              <a:ext uri="{FF2B5EF4-FFF2-40B4-BE49-F238E27FC236}">
                <a16:creationId xmlns:a16="http://schemas.microsoft.com/office/drawing/2014/main" xmlns="" id="{E7177E53-6D11-434D-974A-6FC200C7FC8E}"/>
              </a:ext>
            </a:extLst>
          </p:cNvPr>
          <p:cNvSpPr/>
          <p:nvPr/>
        </p:nvSpPr>
        <p:spPr>
          <a:xfrm>
            <a:off x="7354651" y="3961964"/>
            <a:ext cx="108626" cy="1787287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cxnSp>
        <p:nvCxnSpPr>
          <p:cNvPr id="63" name="Straight Arrow Connector 64">
            <a:extLst>
              <a:ext uri="{FF2B5EF4-FFF2-40B4-BE49-F238E27FC236}">
                <a16:creationId xmlns:a16="http://schemas.microsoft.com/office/drawing/2014/main" xmlns="" id="{90ABC2A3-EE7F-4141-AD3D-81896DCB332F}"/>
              </a:ext>
            </a:extLst>
          </p:cNvPr>
          <p:cNvCxnSpPr>
            <a:stCxn id="66" idx="0"/>
            <a:endCxn id="65" idx="2"/>
          </p:cNvCxnSpPr>
          <p:nvPr/>
        </p:nvCxnSpPr>
        <p:spPr>
          <a:xfrm>
            <a:off x="6629357" y="1284554"/>
            <a:ext cx="557641" cy="2021078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72">
            <a:extLst>
              <a:ext uri="{FF2B5EF4-FFF2-40B4-BE49-F238E27FC236}">
                <a16:creationId xmlns:a16="http://schemas.microsoft.com/office/drawing/2014/main" xmlns="" id="{53639EEA-8220-49A6-9F6F-7D3FD5B52D05}"/>
              </a:ext>
            </a:extLst>
          </p:cNvPr>
          <p:cNvCxnSpPr>
            <a:stCxn id="66" idx="2"/>
            <a:endCxn id="65" idx="0"/>
          </p:cNvCxnSpPr>
          <p:nvPr/>
        </p:nvCxnSpPr>
        <p:spPr>
          <a:xfrm flipV="1">
            <a:off x="6629357" y="1341913"/>
            <a:ext cx="557641" cy="2126852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73">
            <a:extLst>
              <a:ext uri="{FF2B5EF4-FFF2-40B4-BE49-F238E27FC236}">
                <a16:creationId xmlns:a16="http://schemas.microsoft.com/office/drawing/2014/main" xmlns="" id="{DC55E58E-A479-42ED-9ED3-509A5786D01D}"/>
              </a:ext>
            </a:extLst>
          </p:cNvPr>
          <p:cNvSpPr/>
          <p:nvPr/>
        </p:nvSpPr>
        <p:spPr>
          <a:xfrm>
            <a:off x="7130152" y="1341914"/>
            <a:ext cx="113689" cy="1963719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66" name="Rectangle 21">
            <a:extLst>
              <a:ext uri="{FF2B5EF4-FFF2-40B4-BE49-F238E27FC236}">
                <a16:creationId xmlns:a16="http://schemas.microsoft.com/office/drawing/2014/main" xmlns="" id="{0EB5036D-19BC-4017-9FD1-5B703A5BBE05}"/>
              </a:ext>
            </a:extLst>
          </p:cNvPr>
          <p:cNvSpPr/>
          <p:nvPr/>
        </p:nvSpPr>
        <p:spPr>
          <a:xfrm>
            <a:off x="6594984" y="1284555"/>
            <a:ext cx="68746" cy="2184211"/>
          </a:xfrm>
          <a:prstGeom prst="rect">
            <a:avLst/>
          </a:prstGeom>
          <a:solidFill>
            <a:schemeClr val="tx2"/>
          </a:solidFill>
          <a:ln>
            <a:solidFill>
              <a:srgbClr val="6096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14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xmlns="" id="{8BB3D6F0-D554-4733-B680-D09112778BDF}"/>
              </a:ext>
            </a:extLst>
          </p:cNvPr>
          <p:cNvSpPr txBox="1"/>
          <p:nvPr/>
        </p:nvSpPr>
        <p:spPr>
          <a:xfrm>
            <a:off x="238704" y="4308809"/>
            <a:ext cx="5296169" cy="571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556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Generic Schematic of the Modified Reference CNN Architecture </a:t>
            </a:r>
            <a:r>
              <a:rPr lang="en-US" sz="1556" dirty="0" err="1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CaffeNet</a:t>
            </a:r>
            <a:r>
              <a:rPr lang="en-US" sz="1556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 with two LSTM Layers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xmlns="" id="{DB820BAF-E7E6-4B12-91D9-4319A1DB66C9}"/>
              </a:ext>
            </a:extLst>
          </p:cNvPr>
          <p:cNvSpPr/>
          <p:nvPr/>
        </p:nvSpPr>
        <p:spPr>
          <a:xfrm>
            <a:off x="0" y="5956756"/>
            <a:ext cx="54864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800" dirty="0">
                <a:hlinkClick r:id="rId3"/>
              </a:rPr>
              <a:t>https://arxiv.org/pdf/1411.4389.pdf</a:t>
            </a:r>
            <a:endParaRPr lang="en-US" altLang="ko-KR" sz="800" b="1" dirty="0">
              <a:solidFill>
                <a:srgbClr val="76B900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  <p:cxnSp>
        <p:nvCxnSpPr>
          <p:cNvPr id="77" name="Straight Arrow Connector 44">
            <a:extLst>
              <a:ext uri="{FF2B5EF4-FFF2-40B4-BE49-F238E27FC236}">
                <a16:creationId xmlns:a16="http://schemas.microsoft.com/office/drawing/2014/main" xmlns="" id="{898ACF10-89EA-472D-AA17-ECC62CC42C40}"/>
              </a:ext>
            </a:extLst>
          </p:cNvPr>
          <p:cNvCxnSpPr>
            <a:cxnSpLocks/>
          </p:cNvCxnSpPr>
          <p:nvPr/>
        </p:nvCxnSpPr>
        <p:spPr>
          <a:xfrm>
            <a:off x="6144569" y="4322589"/>
            <a:ext cx="282002" cy="0"/>
          </a:xfrm>
          <a:prstGeom prst="straightConnector1">
            <a:avLst/>
          </a:prstGeom>
          <a:ln w="28575">
            <a:solidFill>
              <a:srgbClr val="6096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44">
            <a:extLst>
              <a:ext uri="{FF2B5EF4-FFF2-40B4-BE49-F238E27FC236}">
                <a16:creationId xmlns:a16="http://schemas.microsoft.com/office/drawing/2014/main" xmlns="" id="{2E920593-D9B4-4611-A8C1-1D6753CAFBBC}"/>
              </a:ext>
            </a:extLst>
          </p:cNvPr>
          <p:cNvCxnSpPr>
            <a:cxnSpLocks/>
          </p:cNvCxnSpPr>
          <p:nvPr/>
        </p:nvCxnSpPr>
        <p:spPr>
          <a:xfrm flipV="1">
            <a:off x="7784839" y="2323774"/>
            <a:ext cx="0" cy="1561313"/>
          </a:xfrm>
          <a:prstGeom prst="straightConnector1">
            <a:avLst/>
          </a:prstGeom>
          <a:ln w="28575">
            <a:solidFill>
              <a:srgbClr val="6096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44">
            <a:extLst>
              <a:ext uri="{FF2B5EF4-FFF2-40B4-BE49-F238E27FC236}">
                <a16:creationId xmlns:a16="http://schemas.microsoft.com/office/drawing/2014/main" xmlns="" id="{BC851FF6-063B-4810-8126-EBDCF38D1F7F}"/>
              </a:ext>
            </a:extLst>
          </p:cNvPr>
          <p:cNvCxnSpPr>
            <a:cxnSpLocks/>
          </p:cNvCxnSpPr>
          <p:nvPr/>
        </p:nvCxnSpPr>
        <p:spPr>
          <a:xfrm flipH="1">
            <a:off x="6144569" y="3882763"/>
            <a:ext cx="1640271" cy="0"/>
          </a:xfrm>
          <a:prstGeom prst="straightConnector1">
            <a:avLst/>
          </a:prstGeom>
          <a:ln w="28575">
            <a:solidFill>
              <a:srgbClr val="6096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Arrow Connector 44">
            <a:extLst>
              <a:ext uri="{FF2B5EF4-FFF2-40B4-BE49-F238E27FC236}">
                <a16:creationId xmlns:a16="http://schemas.microsoft.com/office/drawing/2014/main" xmlns="" id="{A7CC68E7-8647-4049-838B-042F57357ECB}"/>
              </a:ext>
            </a:extLst>
          </p:cNvPr>
          <p:cNvCxnSpPr>
            <a:cxnSpLocks/>
          </p:cNvCxnSpPr>
          <p:nvPr/>
        </p:nvCxnSpPr>
        <p:spPr>
          <a:xfrm flipV="1">
            <a:off x="6152376" y="3882764"/>
            <a:ext cx="7419" cy="439825"/>
          </a:xfrm>
          <a:prstGeom prst="straightConnector1">
            <a:avLst/>
          </a:prstGeom>
          <a:ln w="28575">
            <a:solidFill>
              <a:srgbClr val="609600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44">
            <a:extLst>
              <a:ext uri="{FF2B5EF4-FFF2-40B4-BE49-F238E27FC236}">
                <a16:creationId xmlns:a16="http://schemas.microsoft.com/office/drawing/2014/main" xmlns="" id="{D40C298A-584F-4F68-93E7-29669B25B096}"/>
              </a:ext>
            </a:extLst>
          </p:cNvPr>
          <p:cNvCxnSpPr>
            <a:cxnSpLocks/>
          </p:cNvCxnSpPr>
          <p:nvPr/>
        </p:nvCxnSpPr>
        <p:spPr>
          <a:xfrm>
            <a:off x="6587021" y="4074400"/>
            <a:ext cx="282002" cy="0"/>
          </a:xfrm>
          <a:prstGeom prst="straightConnector1">
            <a:avLst/>
          </a:prstGeom>
          <a:ln w="28575">
            <a:solidFill>
              <a:srgbClr val="FF0000">
                <a:alpha val="30196"/>
              </a:srgb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44">
            <a:extLst>
              <a:ext uri="{FF2B5EF4-FFF2-40B4-BE49-F238E27FC236}">
                <a16:creationId xmlns:a16="http://schemas.microsoft.com/office/drawing/2014/main" xmlns="" id="{A01451AF-BBC5-4E66-8205-72031D247668}"/>
              </a:ext>
            </a:extLst>
          </p:cNvPr>
          <p:cNvCxnSpPr>
            <a:cxnSpLocks/>
          </p:cNvCxnSpPr>
          <p:nvPr/>
        </p:nvCxnSpPr>
        <p:spPr>
          <a:xfrm flipV="1">
            <a:off x="6594828" y="3890421"/>
            <a:ext cx="0" cy="183980"/>
          </a:xfrm>
          <a:prstGeom prst="straightConnector1">
            <a:avLst/>
          </a:prstGeom>
          <a:ln w="28575">
            <a:solidFill>
              <a:srgbClr val="FF0000">
                <a:alpha val="30196"/>
              </a:srgbClr>
            </a:solidFill>
            <a:prstDash val="sysDash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xmlns="" id="{E377C7F1-FC4F-4C5F-92CA-4C3B6DE77C0A}"/>
              </a:ext>
            </a:extLst>
          </p:cNvPr>
          <p:cNvSpPr txBox="1"/>
          <p:nvPr/>
        </p:nvSpPr>
        <p:spPr>
          <a:xfrm>
            <a:off x="6543981" y="3897938"/>
            <a:ext cx="327334" cy="3693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 defTabSz="50799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FF0000"/>
                </a:solidFill>
                <a:latin typeface="Trebuchet MS"/>
                <a:sym typeface="Arial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2055752889"/>
      </p:ext>
    </p:extLst>
  </p:cSld>
  <p:clrMapOvr>
    <a:masterClrMapping/>
  </p:clrMapOvr>
  <p:transition spd="med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IMAGE CAPTIONING</a:t>
            </a:r>
          </a:p>
        </p:txBody>
      </p:sp>
      <p:sp>
        <p:nvSpPr>
          <p:cNvPr id="268" name="Shape 268"/>
          <p:cNvSpPr txBox="1">
            <a:spLocks noGrp="1"/>
          </p:cNvSpPr>
          <p:nvPr>
            <p:ph type="body" idx="2"/>
          </p:nvPr>
        </p:nvSpPr>
        <p:spPr>
          <a:xfrm>
            <a:off x="498347" y="1596258"/>
            <a:ext cx="9948672" cy="37189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42900" indent="-342900" algn="l"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2000" dirty="0">
                <a:solidFill>
                  <a:schemeClr val="dk2"/>
                </a:solidFill>
                <a:latin typeface="Trebuchet MS" panose="020B0603020202020204" pitchFamily="34" charset="0"/>
              </a:rPr>
              <a:t>Results</a:t>
            </a:r>
            <a:endParaRPr lang="en-US" altLang="ko-KR" sz="1800" dirty="0">
              <a:solidFill>
                <a:schemeClr val="dk2"/>
              </a:solidFill>
              <a:highlight>
                <a:srgbClr val="FFFF00"/>
              </a:highlight>
              <a:latin typeface="Trebuchet MS" panose="020B0603020202020204" pitchFamily="34" charset="0"/>
            </a:endParaRP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xmlns="" id="{774078DB-F3C5-42B8-B142-26D7601CC36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98" y="1942427"/>
            <a:ext cx="1904421" cy="1834620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xmlns="" id="{586D7313-197F-4626-9C82-37ABE842249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060" y="1969838"/>
            <a:ext cx="1866138" cy="1844106"/>
          </a:xfrm>
          <a:prstGeom prst="rect">
            <a:avLst/>
          </a:prstGeom>
        </p:spPr>
      </p:pic>
      <p:pic>
        <p:nvPicPr>
          <p:cNvPr id="6" name="Picture 3">
            <a:extLst>
              <a:ext uri="{FF2B5EF4-FFF2-40B4-BE49-F238E27FC236}">
                <a16:creationId xmlns:a16="http://schemas.microsoft.com/office/drawing/2014/main" xmlns="" id="{392DEB2C-C35D-4194-BD37-ECDB4C61E66A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98" y="4115333"/>
            <a:ext cx="1904421" cy="1857040"/>
          </a:xfrm>
          <a:prstGeom prst="rect">
            <a:avLst/>
          </a:prstGeom>
        </p:spPr>
      </p:pic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xmlns="" id="{0B2C026D-8DE5-4C97-929C-DCA60CAB3C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155577"/>
              </p:ext>
            </p:extLst>
          </p:nvPr>
        </p:nvGraphicFramePr>
        <p:xfrm>
          <a:off x="2288129" y="2395764"/>
          <a:ext cx="3165180" cy="9279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0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071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63973">
                <a:tc>
                  <a:txBody>
                    <a:bodyPr/>
                    <a:lstStyle/>
                    <a:p>
                      <a:r>
                        <a:rPr lang="en-US" sz="1200" b="0" dirty="0" err="1">
                          <a:solidFill>
                            <a:schemeClr val="bg2"/>
                          </a:solidFill>
                        </a:rPr>
                        <a:t>CaffeNet</a:t>
                      </a:r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A white bird standing on top of a sandy beach.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63973"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VGG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A small bird standing on the ground.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xmlns="" id="{ABC7AD75-9FD0-4DE1-911F-E9AA50F66A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8485080"/>
              </p:ext>
            </p:extLst>
          </p:nvPr>
        </p:nvGraphicFramePr>
        <p:xfrm>
          <a:off x="7607501" y="2409469"/>
          <a:ext cx="3165180" cy="9279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0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071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63973">
                <a:tc>
                  <a:txBody>
                    <a:bodyPr/>
                    <a:lstStyle/>
                    <a:p>
                      <a:r>
                        <a:rPr lang="en-US" sz="1200" b="0" dirty="0" err="1">
                          <a:solidFill>
                            <a:schemeClr val="bg2"/>
                          </a:solidFill>
                        </a:rPr>
                        <a:t>CaffeNet</a:t>
                      </a:r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A white horse standing</a:t>
                      </a:r>
                      <a:r>
                        <a:rPr lang="en-US" sz="1200" b="0" baseline="0" dirty="0">
                          <a:solidFill>
                            <a:schemeClr val="bg2"/>
                          </a:solidFill>
                        </a:rPr>
                        <a:t> in a lush field of grass.</a:t>
                      </a:r>
                      <a:endParaRPr lang="en-US" sz="1200" b="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63973"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VGG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A white</a:t>
                      </a:r>
                      <a:r>
                        <a:rPr lang="en-US" sz="1200" b="0" baseline="0" dirty="0">
                          <a:solidFill>
                            <a:schemeClr val="bg2"/>
                          </a:solidFill>
                        </a:rPr>
                        <a:t> horse standing in a field next to a fence.</a:t>
                      </a:r>
                      <a:endParaRPr lang="en-US" sz="1200" b="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xmlns="" id="{794BFDD6-0F4F-4964-AF69-0B80541219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7057597"/>
              </p:ext>
            </p:extLst>
          </p:nvPr>
        </p:nvGraphicFramePr>
        <p:xfrm>
          <a:off x="2288129" y="4614247"/>
          <a:ext cx="3165180" cy="8592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014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0716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200" b="0" dirty="0" err="1">
                          <a:solidFill>
                            <a:schemeClr val="bg2"/>
                          </a:solidFill>
                        </a:rPr>
                        <a:t>CaffeNet</a:t>
                      </a:r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A white cat sitting on a chair.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88373"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VGG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A white</a:t>
                      </a:r>
                      <a:r>
                        <a:rPr lang="en-US" sz="1200" b="0" baseline="0" dirty="0">
                          <a:solidFill>
                            <a:schemeClr val="bg2"/>
                          </a:solidFill>
                        </a:rPr>
                        <a:t> and white cat laying on a white chair.</a:t>
                      </a:r>
                      <a:endParaRPr lang="en-US" sz="1200" b="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10" name="Table 14">
            <a:extLst>
              <a:ext uri="{FF2B5EF4-FFF2-40B4-BE49-F238E27FC236}">
                <a16:creationId xmlns:a16="http://schemas.microsoft.com/office/drawing/2014/main" xmlns="" id="{98599595-41F4-4583-A76D-5594CE7414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971390"/>
              </p:ext>
            </p:extLst>
          </p:nvPr>
        </p:nvGraphicFramePr>
        <p:xfrm>
          <a:off x="7602198" y="4583028"/>
          <a:ext cx="3170483" cy="9279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353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351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63973">
                <a:tc>
                  <a:txBody>
                    <a:bodyPr/>
                    <a:lstStyle/>
                    <a:p>
                      <a:r>
                        <a:rPr lang="en-US" sz="1200" b="0" dirty="0" err="1">
                          <a:solidFill>
                            <a:schemeClr val="bg2"/>
                          </a:solidFill>
                        </a:rPr>
                        <a:t>CaffeNet</a:t>
                      </a:r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 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A bunch of bananas</a:t>
                      </a:r>
                      <a:r>
                        <a:rPr lang="en-US" sz="1200" b="0" baseline="0" dirty="0">
                          <a:solidFill>
                            <a:schemeClr val="bg2"/>
                          </a:solidFill>
                        </a:rPr>
                        <a:t> that are on a table.</a:t>
                      </a:r>
                      <a:endParaRPr lang="en-US" sz="1200" b="0" dirty="0">
                        <a:solidFill>
                          <a:schemeClr val="bg2"/>
                        </a:solidFill>
                      </a:endParaRP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63973"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VGG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2"/>
                          </a:solidFill>
                        </a:rPr>
                        <a:t>A close up of a bunch of white flowers. 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11" name="Picture 15">
            <a:extLst>
              <a:ext uri="{FF2B5EF4-FFF2-40B4-BE49-F238E27FC236}">
                <a16:creationId xmlns:a16="http://schemas.microsoft.com/office/drawing/2014/main" xmlns="" id="{12AD38A5-43B7-4D03-8543-6CA61AC2FC3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060" y="4106235"/>
            <a:ext cx="1866138" cy="1866138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xmlns="" id="{6BF2BA4D-709E-473C-9586-9CA346254FFD}"/>
              </a:ext>
            </a:extLst>
          </p:cNvPr>
          <p:cNvSpPr/>
          <p:nvPr/>
        </p:nvSpPr>
        <p:spPr>
          <a:xfrm>
            <a:off x="0" y="5956756"/>
            <a:ext cx="54864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pPr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800" dirty="0">
                <a:hlinkClick r:id="rId7"/>
              </a:rPr>
              <a:t>https://arxiv.org/pdf/1411.4389.pdf</a:t>
            </a:r>
            <a:endParaRPr lang="en-US" altLang="ko-KR" sz="800" b="1" dirty="0">
              <a:solidFill>
                <a:srgbClr val="76B900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53322113"/>
      </p:ext>
    </p:extLst>
  </p:cSld>
  <p:clrMapOvr>
    <a:masterClrMapping/>
  </p:clrMapOvr>
  <p:transition spd="med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 txBox="1">
            <a:spLocks noGrp="1"/>
          </p:cNvSpPr>
          <p:nvPr>
            <p:ph type="title" idx="4294967295"/>
          </p:nvPr>
        </p:nvSpPr>
        <p:spPr>
          <a:xfrm>
            <a:off x="840120" y="2786019"/>
            <a:ext cx="9292561" cy="600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</a:pPr>
            <a:r>
              <a:rPr lang="en-US" sz="3600" dirty="0">
                <a:solidFill>
                  <a:schemeClr val="lt1"/>
                </a:solidFill>
                <a:latin typeface="Trebuchet MS" panose="020B0603020202020204" pitchFamily="34" charset="0"/>
              </a:rPr>
              <a:t>VIDEO CAPTIONING</a:t>
            </a:r>
            <a:endParaRPr sz="3600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6459245"/>
      </p:ext>
    </p:extLst>
  </p:cSld>
  <p:clrMapOvr>
    <a:masterClrMapping/>
  </p:clrMapOvr>
  <p:transition spd="med"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VIDEO CAPTIONING</a:t>
            </a:r>
          </a:p>
        </p:txBody>
      </p:sp>
      <p:sp>
        <p:nvSpPr>
          <p:cNvPr id="268" name="Shape 268"/>
          <p:cNvSpPr txBox="1">
            <a:spLocks noGrp="1"/>
          </p:cNvSpPr>
          <p:nvPr>
            <p:ph type="body" idx="2"/>
          </p:nvPr>
        </p:nvSpPr>
        <p:spPr>
          <a:xfrm>
            <a:off x="498347" y="1596258"/>
            <a:ext cx="9948672" cy="37189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42900" indent="-342900" algn="l"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2000" dirty="0">
                <a:solidFill>
                  <a:schemeClr val="dk2"/>
                </a:solidFill>
                <a:latin typeface="Trebuchet MS" panose="020B0603020202020204" pitchFamily="34" charset="0"/>
              </a:rPr>
              <a:t>Data / Network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Microsoft Research Video Description Corpus (MSVD)</a:t>
            </a:r>
          </a:p>
          <a:p>
            <a:pPr marL="1431914" lvl="2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About 2,000 video clips</a:t>
            </a:r>
          </a:p>
          <a:p>
            <a:pPr marL="1431914" lvl="2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Ten captions for each video</a:t>
            </a:r>
          </a:p>
          <a:p>
            <a:pPr marL="1431914" lvl="2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endParaRPr lang="en-US" altLang="ko-KR" sz="2200" dirty="0">
              <a:solidFill>
                <a:schemeClr val="dk2"/>
              </a:solidFill>
              <a:latin typeface="Trebuchet MS" panose="020B0603020202020204" pitchFamily="34" charset="0"/>
            </a:endParaRP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VGG16 Network</a:t>
            </a:r>
          </a:p>
          <a:p>
            <a:pPr marL="1431914" lvl="2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Visual Geometry Group</a:t>
            </a:r>
          </a:p>
        </p:txBody>
      </p:sp>
    </p:spTree>
    <p:extLst>
      <p:ext uri="{BB962C8B-B14F-4D97-AF65-F5344CB8AC3E}">
        <p14:creationId xmlns:p14="http://schemas.microsoft.com/office/powerpoint/2010/main" val="4293832379"/>
      </p:ext>
    </p:extLst>
  </p:cSld>
  <p:clrMapOvr>
    <a:masterClrMapping/>
  </p:clrMapOvr>
  <p:transition spd="med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VIDEO CAPTIONING</a:t>
            </a:r>
          </a:p>
        </p:txBody>
      </p:sp>
      <p:sp>
        <p:nvSpPr>
          <p:cNvPr id="268" name="Shape 268"/>
          <p:cNvSpPr txBox="1">
            <a:spLocks noGrp="1"/>
          </p:cNvSpPr>
          <p:nvPr>
            <p:ph type="body" idx="2"/>
          </p:nvPr>
        </p:nvSpPr>
        <p:spPr>
          <a:xfrm>
            <a:off x="498347" y="1596258"/>
            <a:ext cx="9948672" cy="37189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42900" indent="-342900" algn="l"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2000" dirty="0">
                <a:solidFill>
                  <a:schemeClr val="dk2"/>
                </a:solidFill>
                <a:latin typeface="Trebuchet MS" panose="020B0603020202020204" pitchFamily="34" charset="0"/>
              </a:rPr>
              <a:t>Process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Import libraries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Evaluate videos and captions</a:t>
            </a:r>
          </a:p>
          <a:p>
            <a:pPr marL="1374764" lvl="2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Create a mean vector of a single clip</a:t>
            </a:r>
          </a:p>
          <a:p>
            <a:pPr marL="1374764" lvl="2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This will generate a high-level representation of each frame from layer fc7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Align captions with feature maps</a:t>
            </a:r>
          </a:p>
          <a:p>
            <a:pPr marL="1374764" lvl="2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Will work with a subset of the data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Predict next word for captions</a:t>
            </a:r>
          </a:p>
          <a:p>
            <a:pPr marL="1374764" lvl="2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Parse, tokenize, etc.</a:t>
            </a:r>
          </a:p>
          <a:p>
            <a:pPr lvl="1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</a:pPr>
            <a:endParaRPr lang="en-US" altLang="ko-KR" sz="1800" dirty="0">
              <a:solidFill>
                <a:schemeClr val="dk2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376237"/>
      </p:ext>
    </p:extLst>
  </p:cSld>
  <p:clrMapOvr>
    <a:masterClrMapping/>
  </p:clrMapOvr>
  <p:transition spd="med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VIDEO CAPTIONING</a:t>
            </a:r>
          </a:p>
        </p:txBody>
      </p:sp>
      <p:sp>
        <p:nvSpPr>
          <p:cNvPr id="268" name="Shape 268"/>
          <p:cNvSpPr txBox="1">
            <a:spLocks noGrp="1"/>
          </p:cNvSpPr>
          <p:nvPr>
            <p:ph type="body" idx="2"/>
          </p:nvPr>
        </p:nvSpPr>
        <p:spPr>
          <a:xfrm>
            <a:off x="498347" y="1596258"/>
            <a:ext cx="9948672" cy="37189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42900" indent="-342900" algn="l"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2000" dirty="0">
                <a:solidFill>
                  <a:schemeClr val="dk2"/>
                </a:solidFill>
                <a:latin typeface="Trebuchet MS" panose="020B0603020202020204" pitchFamily="34" charset="0"/>
              </a:rPr>
              <a:t>Process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5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Architect the network (RNN)</a:t>
            </a:r>
          </a:p>
          <a:p>
            <a:pPr marL="1374764" lvl="2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highlight>
                  <a:srgbClr val="FFFF00"/>
                </a:highlight>
                <a:latin typeface="Trebuchet MS" panose="020B0603020202020204" pitchFamily="34" charset="0"/>
              </a:rPr>
              <a:t>NOTE: Troubleshooting wording before running code block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5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Train / build model</a:t>
            </a:r>
          </a:p>
          <a:p>
            <a:pPr marL="1374764" lvl="2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highlight>
                  <a:srgbClr val="FFFF00"/>
                </a:highlight>
                <a:latin typeface="Trebuchet MS" panose="020B0603020202020204" pitchFamily="34" charset="0"/>
              </a:rPr>
              <a:t>NOTE: Troubleshooting wording before running code block</a:t>
            </a:r>
            <a:endParaRPr lang="en-US" altLang="ko-KR" sz="1800" dirty="0">
              <a:solidFill>
                <a:schemeClr val="dk2"/>
              </a:solidFill>
              <a:latin typeface="Trebuchet MS" panose="020B0603020202020204" pitchFamily="34" charset="0"/>
            </a:endParaRP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5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Evaluate a training image </a:t>
            </a:r>
            <a:r>
              <a:rPr lang="en-US" altLang="ko-KR" sz="1800" dirty="0">
                <a:solidFill>
                  <a:schemeClr val="dk2"/>
                </a:solidFill>
                <a:latin typeface="+mn-lt"/>
              </a:rPr>
              <a:t>&amp;</a:t>
            </a: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 captions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5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Generate a caption for a validation image</a:t>
            </a:r>
          </a:p>
          <a:p>
            <a:pPr lvl="1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</a:pPr>
            <a:endParaRPr lang="en-US" altLang="ko-KR" sz="1800" dirty="0">
              <a:solidFill>
                <a:schemeClr val="dk2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5134903"/>
      </p:ext>
    </p:extLst>
  </p:cSld>
  <p:clrMapOvr>
    <a:masterClrMapping/>
  </p:clrMapOvr>
  <p:transition spd="med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VIDEO CAPTIONING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C02E22A7-3261-4170-9EBE-EF23CBC00DEF}"/>
              </a:ext>
            </a:extLst>
          </p:cNvPr>
          <p:cNvSpPr txBox="1"/>
          <p:nvPr/>
        </p:nvSpPr>
        <p:spPr>
          <a:xfrm>
            <a:off x="8528118" y="1484719"/>
            <a:ext cx="1156696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6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Prediction</a:t>
            </a:r>
          </a:p>
        </p:txBody>
      </p:sp>
      <p:graphicFrame>
        <p:nvGraphicFramePr>
          <p:cNvPr id="55" name="Table 32">
            <a:extLst>
              <a:ext uri="{FF2B5EF4-FFF2-40B4-BE49-F238E27FC236}">
                <a16:creationId xmlns:a16="http://schemas.microsoft.com/office/drawing/2014/main" xmlns="" id="{8DA9C164-9809-4C0E-833A-14467D2222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3723129"/>
              </p:ext>
            </p:extLst>
          </p:nvPr>
        </p:nvGraphicFramePr>
        <p:xfrm>
          <a:off x="7738481" y="1897380"/>
          <a:ext cx="2735970" cy="36288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3597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359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359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7359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73597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273597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273597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273597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273597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273597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</a:tblGrid>
              <a:tr h="604806"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0480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0480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0480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0480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604806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  <p:sp>
        <p:nvSpPr>
          <p:cNvPr id="69" name="직사각형 68">
            <a:extLst>
              <a:ext uri="{FF2B5EF4-FFF2-40B4-BE49-F238E27FC236}">
                <a16:creationId xmlns:a16="http://schemas.microsoft.com/office/drawing/2014/main" xmlns="" id="{8BE59F99-915F-480C-A6FD-FC33D676BA33}"/>
              </a:ext>
            </a:extLst>
          </p:cNvPr>
          <p:cNvSpPr/>
          <p:nvPr/>
        </p:nvSpPr>
        <p:spPr>
          <a:xfrm>
            <a:off x="0" y="5956756"/>
            <a:ext cx="175560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hlinkClick r:id="rId3"/>
              </a:rPr>
              <a:t>https://arxiv.org/pdf/1412.4729.pdf</a:t>
            </a:r>
            <a:endParaRPr lang="ko-KR" altLang="en-US" sz="800" dirty="0"/>
          </a:p>
        </p:txBody>
      </p:sp>
      <p:pic>
        <p:nvPicPr>
          <p:cNvPr id="70" name="그림 69">
            <a:extLst>
              <a:ext uri="{FF2B5EF4-FFF2-40B4-BE49-F238E27FC236}">
                <a16:creationId xmlns:a16="http://schemas.microsoft.com/office/drawing/2014/main" xmlns="" id="{1897DBEE-A769-4C63-8E3E-83CB729626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348" y="1591718"/>
            <a:ext cx="7028065" cy="3989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900432"/>
      </p:ext>
    </p:extLst>
  </p:cSld>
  <p:clrMapOvr>
    <a:masterClrMapping/>
  </p:clrMapOvr>
  <p:transition spd="med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VIDEO CAPTIONING</a:t>
            </a:r>
          </a:p>
        </p:txBody>
      </p:sp>
      <p:sp>
        <p:nvSpPr>
          <p:cNvPr id="268" name="Shape 268"/>
          <p:cNvSpPr txBox="1">
            <a:spLocks noGrp="1"/>
          </p:cNvSpPr>
          <p:nvPr>
            <p:ph type="body" idx="2"/>
          </p:nvPr>
        </p:nvSpPr>
        <p:spPr>
          <a:xfrm>
            <a:off x="498347" y="1596258"/>
            <a:ext cx="9948672" cy="37189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42900" indent="-342900" algn="l"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2000" dirty="0">
                <a:solidFill>
                  <a:schemeClr val="dk2"/>
                </a:solidFill>
                <a:latin typeface="Trebuchet MS" panose="020B0603020202020204" pitchFamily="34" charset="0"/>
              </a:rPr>
              <a:t>Results</a:t>
            </a:r>
            <a:endParaRPr lang="en-US" altLang="ko-KR" sz="1800" dirty="0">
              <a:solidFill>
                <a:schemeClr val="dk2"/>
              </a:solidFill>
              <a:highlight>
                <a:srgbClr val="FFFF00"/>
              </a:highlight>
              <a:latin typeface="Trebuchet MS" panose="020B0603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0826DFEF-D446-4548-8486-F32BC91781A2}"/>
              </a:ext>
            </a:extLst>
          </p:cNvPr>
          <p:cNvSpPr/>
          <p:nvPr/>
        </p:nvSpPr>
        <p:spPr>
          <a:xfrm>
            <a:off x="0" y="5833646"/>
            <a:ext cx="237276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00" dirty="0">
                <a:hlinkClick r:id="rId9"/>
              </a:rPr>
              <a:t>https://arxiv.org/pdf/1412.4729.pdf</a:t>
            </a:r>
            <a:endParaRPr lang="en-US" altLang="ko-KR" sz="800" dirty="0"/>
          </a:p>
          <a:p>
            <a:r>
              <a:rPr lang="en-US" altLang="ko-KR" sz="800" dirty="0">
                <a:hlinkClick r:id="rId10"/>
              </a:rPr>
              <a:t>https://www.aclweb.org/anthology/P11-1020.pdf</a:t>
            </a:r>
            <a:endParaRPr lang="ko-KR" altLang="en-US" sz="800" dirty="0"/>
          </a:p>
        </p:txBody>
      </p:sp>
      <p:pic>
        <p:nvPicPr>
          <p:cNvPr id="14" name="eyhzdC936uk_15_27.mp4">
            <a:hlinkClick r:id="" action="ppaction://media"/>
            <a:extLst>
              <a:ext uri="{FF2B5EF4-FFF2-40B4-BE49-F238E27FC236}">
                <a16:creationId xmlns:a16="http://schemas.microsoft.com/office/drawing/2014/main" xmlns="" id="{BE9A1761-2C4A-4378-9BF2-10FD8AA1226F}"/>
              </a:ext>
            </a:extLst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802060" y="2519418"/>
            <a:ext cx="28448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-4wsuPCjDBc_5_15.mp4">
            <a:hlinkClick r:id="" action="ppaction://media"/>
            <a:extLst>
              <a:ext uri="{FF2B5EF4-FFF2-40B4-BE49-F238E27FC236}">
                <a16:creationId xmlns:a16="http://schemas.microsoft.com/office/drawing/2014/main" xmlns="" id="{34918297-2BF7-41DA-97B2-E9B903C87FB1}"/>
              </a:ext>
            </a:extLst>
          </p:cNvPr>
          <p:cNvPicPr>
            <a:picLocks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4064000" y="2519418"/>
            <a:ext cx="2844800" cy="21336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F825157-9ACB-4F56-B71B-3104F707ADB7}"/>
              </a:ext>
            </a:extLst>
          </p:cNvPr>
          <p:cNvSpPr txBox="1"/>
          <p:nvPr/>
        </p:nvSpPr>
        <p:spPr>
          <a:xfrm>
            <a:off x="4377635" y="4746357"/>
            <a:ext cx="2217530" cy="3693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 defTabSz="50799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/>
                <a:sym typeface="Arial"/>
              </a:rPr>
              <a:t>A animal is eating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C6076AEA-BEE7-46C6-857E-1A09AE037927}"/>
              </a:ext>
            </a:extLst>
          </p:cNvPr>
          <p:cNvSpPr txBox="1"/>
          <p:nvPr/>
        </p:nvSpPr>
        <p:spPr>
          <a:xfrm>
            <a:off x="8173403" y="4746357"/>
            <a:ext cx="2102114" cy="3693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 defTabSz="50799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/>
                <a:sym typeface="Arial"/>
              </a:rPr>
              <a:t>A dog is standing</a:t>
            </a:r>
          </a:p>
        </p:txBody>
      </p:sp>
      <p:pic>
        <p:nvPicPr>
          <p:cNvPr id="18" name="wFPmKChNrhU_3_11.mp4">
            <a:hlinkClick r:id="" action="ppaction://media"/>
            <a:extLst>
              <a:ext uri="{FF2B5EF4-FFF2-40B4-BE49-F238E27FC236}">
                <a16:creationId xmlns:a16="http://schemas.microsoft.com/office/drawing/2014/main" xmlns="" id="{6B82CB43-E9B9-4EA2-9979-C7CEF7178E9C}"/>
              </a:ext>
            </a:extLst>
          </p:cNvPr>
          <p:cNvPicPr>
            <a:picLocks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25940" y="2519418"/>
            <a:ext cx="2844800" cy="21336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E322955-719B-4AC3-AFB2-D347E6F86C1F}"/>
              </a:ext>
            </a:extLst>
          </p:cNvPr>
          <p:cNvSpPr txBox="1"/>
          <p:nvPr/>
        </p:nvSpPr>
        <p:spPr>
          <a:xfrm>
            <a:off x="356645" y="4746357"/>
            <a:ext cx="2783390" cy="3693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 defTabSz="50799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/>
                <a:sym typeface="Arial"/>
              </a:rPr>
              <a:t>A man is riding a horse</a:t>
            </a:r>
          </a:p>
        </p:txBody>
      </p:sp>
    </p:spTree>
    <p:extLst>
      <p:ext uri="{BB962C8B-B14F-4D97-AF65-F5344CB8AC3E}">
        <p14:creationId xmlns:p14="http://schemas.microsoft.com/office/powerpoint/2010/main" val="195347321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Reference</a:t>
            </a:r>
          </a:p>
        </p:txBody>
      </p:sp>
      <p:sp>
        <p:nvSpPr>
          <p:cNvPr id="268" name="Shape 268"/>
          <p:cNvSpPr txBox="1">
            <a:spLocks noGrp="1"/>
          </p:cNvSpPr>
          <p:nvPr>
            <p:ph type="body" idx="2"/>
          </p:nvPr>
        </p:nvSpPr>
        <p:spPr>
          <a:xfrm>
            <a:off x="498347" y="1596257"/>
            <a:ext cx="9948672" cy="432377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000" dirty="0">
                <a:hlinkClick r:id="rId3"/>
              </a:rPr>
              <a:t>https://arxiv.org/pdf/1411.4389.pdf</a:t>
            </a:r>
            <a:endParaRPr lang="en-US" altLang="ko-KR" sz="1000" dirty="0"/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000" dirty="0">
                <a:hlinkClick r:id="rId4"/>
              </a:rPr>
              <a:t>https://arxiv.org/pdf/1412.4729.pdf</a:t>
            </a:r>
            <a:endParaRPr lang="ko-KR" altLang="en-US" sz="1000" dirty="0"/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000" dirty="0">
                <a:hlinkClick r:id="rId5"/>
              </a:rPr>
              <a:t>https://www.aclweb.org/anthology/P11-1020.pdf</a:t>
            </a:r>
            <a:endParaRPr lang="ko-KR" altLang="en-US" sz="1000"/>
          </a:p>
          <a:p>
            <a:pPr marL="171450" indent="-17145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endParaRPr lang="en-US" altLang="ko-KR" sz="1000" b="1" dirty="0">
              <a:solidFill>
                <a:srgbClr val="76B900"/>
              </a:solidFill>
              <a:latin typeface="Trebuchet MS" panose="020B0603020202020204" pitchFamily="34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1053730"/>
      </p:ext>
    </p:extLst>
  </p:cSld>
  <p:clrMapOvr>
    <a:masterClrMapping/>
  </p:clrMapOvr>
  <p:transition spd="med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>
            <a:spLocks noGrp="1"/>
          </p:cNvSpPr>
          <p:nvPr>
            <p:ph type="title"/>
          </p:nvPr>
        </p:nvSpPr>
        <p:spPr>
          <a:xfrm>
            <a:off x="4684582" y="633524"/>
            <a:ext cx="5922115" cy="618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675" rIns="91425" bIns="45675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Trebuchet MS"/>
              <a:buNone/>
            </a:pPr>
            <a:r>
              <a:rPr lang="en-US" sz="3600" b="1" i="0" u="none" strike="noStrike" cap="none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rPr>
              <a:t>DEEP LEARNING INSTITUTE</a:t>
            </a:r>
            <a:endParaRPr/>
          </a:p>
        </p:txBody>
      </p:sp>
      <p:sp>
        <p:nvSpPr>
          <p:cNvPr id="481" name="Shape 481"/>
          <p:cNvSpPr txBox="1">
            <a:spLocks noGrp="1"/>
          </p:cNvSpPr>
          <p:nvPr>
            <p:ph type="body" idx="1"/>
          </p:nvPr>
        </p:nvSpPr>
        <p:spPr>
          <a:xfrm>
            <a:off x="4684583" y="1544595"/>
            <a:ext cx="5905831" cy="4252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675" rIns="91425" bIns="45675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r>
              <a:rPr lang="en-US" sz="2400" b="0" i="0" u="none" strike="noStrike" cap="none" dirty="0">
                <a:solidFill>
                  <a:schemeClr val="lt2"/>
                </a:solidFill>
                <a:latin typeface="Trebuchet MS" panose="020B0603020202020204" pitchFamily="34" charset="0"/>
                <a:sym typeface="Trebuchet MS"/>
              </a:rPr>
              <a:t>DLI Mission</a:t>
            </a:r>
            <a:endParaRPr dirty="0">
              <a:latin typeface="Trebuchet MS" panose="020B0603020202020204" pitchFamily="34" charset="0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endParaRPr sz="2400" b="0" i="0" u="none" strike="noStrike" cap="none" dirty="0">
              <a:solidFill>
                <a:schemeClr val="lt2"/>
              </a:solidFill>
              <a:latin typeface="Trebuchet MS" panose="020B0603020202020204" pitchFamily="34" charset="0"/>
              <a:sym typeface="Trebuchet MS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Trebuchet MS"/>
              <a:buNone/>
            </a:pPr>
            <a:r>
              <a:rPr lang="en-US" sz="2400" b="0" i="0" u="none" strike="noStrike" cap="none" dirty="0">
                <a:solidFill>
                  <a:schemeClr val="dk2"/>
                </a:solidFill>
                <a:latin typeface="Trebuchet MS" panose="020B0603020202020204" pitchFamily="34" charset="0"/>
                <a:sym typeface="Trebuchet MS"/>
              </a:rPr>
              <a:t>Helping people solve challenging problems using AI and deep learning.</a:t>
            </a:r>
            <a:endParaRPr dirty="0">
              <a:latin typeface="Trebuchet MS" panose="020B0603020202020204" pitchFamily="34" charset="0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dk2"/>
                </a:solidFill>
                <a:latin typeface="Trebuchet MS" panose="020B0603020202020204" pitchFamily="34" charset="0"/>
                <a:sym typeface="Trebuchet MS"/>
              </a:rPr>
              <a:t>Developers, data scientists and engineers</a:t>
            </a:r>
            <a:endParaRPr dirty="0">
              <a:latin typeface="Trebuchet MS" panose="020B0603020202020204" pitchFamily="34" charset="0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dk2"/>
                </a:solidFill>
                <a:latin typeface="Trebuchet MS" panose="020B0603020202020204" pitchFamily="34" charset="0"/>
                <a:sym typeface="Trebuchet MS"/>
              </a:rPr>
              <a:t>Self-driving cars, healthcare and robotics</a:t>
            </a:r>
            <a:endParaRPr dirty="0">
              <a:latin typeface="Trebuchet MS" panose="020B0603020202020204" pitchFamily="34" charset="0"/>
            </a:endParaRPr>
          </a:p>
          <a:p>
            <a:pPr marL="342900" marR="0" lvl="0" indent="-3429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lang="en-US" sz="2400" b="0" i="0" u="none" strike="noStrike" cap="none" dirty="0">
                <a:solidFill>
                  <a:schemeClr val="dk2"/>
                </a:solidFill>
                <a:latin typeface="Trebuchet MS" panose="020B0603020202020204" pitchFamily="34" charset="0"/>
                <a:sym typeface="Trebuchet MS"/>
              </a:rPr>
              <a:t>Training, optimizing, and deploying deep neural networks</a:t>
            </a:r>
            <a:endParaRPr dirty="0">
              <a:latin typeface="Trebuchet MS" panose="020B0603020202020204" pitchFamily="34" charset="0"/>
            </a:endParaRPr>
          </a:p>
        </p:txBody>
      </p:sp>
      <p:pic>
        <p:nvPicPr>
          <p:cNvPr id="482" name="Shape 4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3716" y="0"/>
            <a:ext cx="4391040" cy="6172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/>
          <p:nvPr/>
        </p:nvSpPr>
        <p:spPr>
          <a:xfrm>
            <a:off x="0" y="0"/>
            <a:ext cx="4388885" cy="61721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489" name="Shape 489"/>
          <p:cNvSpPr txBox="1"/>
          <p:nvPr/>
        </p:nvSpPr>
        <p:spPr>
          <a:xfrm>
            <a:off x="0" y="2790633"/>
            <a:ext cx="4388885" cy="590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Arial"/>
              <a:buNone/>
            </a:pPr>
            <a:r>
              <a:rPr lang="en-US" sz="4400" b="1" i="0" u="none" strike="noStrike" cap="none" dirty="0">
                <a:solidFill>
                  <a:schemeClr val="bg1"/>
                </a:solidFill>
                <a:latin typeface="Trebuchet MS" panose="020B0603020202020204" pitchFamily="34" charset="0"/>
                <a:sym typeface="Arial"/>
              </a:rPr>
              <a:t>TOPICS</a:t>
            </a:r>
            <a:endParaRPr sz="18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490" name="Shape 490"/>
          <p:cNvSpPr txBox="1"/>
          <p:nvPr/>
        </p:nvSpPr>
        <p:spPr>
          <a:xfrm>
            <a:off x="4896464" y="870109"/>
            <a:ext cx="5751870" cy="44319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342900" lvl="0" indent="-342900">
              <a:lnSpc>
                <a:spcPct val="90000"/>
              </a:lnSpc>
              <a:buClr>
                <a:schemeClr val="dk2"/>
              </a:buClr>
              <a:buSzPts val="2000"/>
              <a:buFont typeface="Arial"/>
              <a:buChar char="•"/>
            </a:pPr>
            <a:r>
              <a:rPr lang="en-US" altLang="ko-KR" sz="2000" dirty="0">
                <a:solidFill>
                  <a:schemeClr val="dk2"/>
                </a:solidFill>
                <a:latin typeface="Trebuchet MS" panose="020B0603020202020204" pitchFamily="34" charset="0"/>
              </a:rPr>
              <a:t>Week 2 Review</a:t>
            </a:r>
            <a:endParaRPr lang="en-US" altLang="ko-KR" sz="2000" dirty="0">
              <a:latin typeface="Trebuchet MS" panose="020B0603020202020204" pitchFamily="34" charset="0"/>
            </a:endParaRPr>
          </a:p>
          <a:p>
            <a:pPr marL="342900" lvl="0" indent="-342900">
              <a:lnSpc>
                <a:spcPct val="90000"/>
              </a:lnSpc>
              <a:spcBef>
                <a:spcPts val="1800"/>
              </a:spcBef>
              <a:buClr>
                <a:schemeClr val="dk2"/>
              </a:buClr>
              <a:buSzPts val="2000"/>
              <a:buFont typeface="Arial"/>
              <a:buChar char="•"/>
            </a:pPr>
            <a:r>
              <a:rPr lang="en-US" altLang="ko-KR" sz="2000" dirty="0">
                <a:solidFill>
                  <a:schemeClr val="dk2"/>
                </a:solidFill>
                <a:latin typeface="Trebuchet MS" panose="020B0603020202020204" pitchFamily="34" charset="0"/>
              </a:rPr>
              <a:t>Image Captioning</a:t>
            </a:r>
          </a:p>
          <a:p>
            <a:pPr marL="342900" lvl="0" indent="-342900">
              <a:lnSpc>
                <a:spcPct val="90000"/>
              </a:lnSpc>
              <a:spcBef>
                <a:spcPts val="1800"/>
              </a:spcBef>
              <a:buClr>
                <a:schemeClr val="dk2"/>
              </a:buClr>
              <a:buSzPts val="2000"/>
              <a:buFont typeface="Arial"/>
              <a:buChar char="•"/>
            </a:pPr>
            <a:r>
              <a:rPr lang="en-US" altLang="ko-KR" sz="2000" dirty="0">
                <a:solidFill>
                  <a:schemeClr val="dk2"/>
                </a:solidFill>
                <a:latin typeface="Trebuchet MS" panose="020B0603020202020204" pitchFamily="34" charset="0"/>
              </a:rPr>
              <a:t>Video Captioning</a:t>
            </a:r>
          </a:p>
        </p:txBody>
      </p:sp>
    </p:spTree>
  </p:cSld>
  <p:clrMapOvr>
    <a:masterClrMapping/>
  </p:clrMapOvr>
  <p:transition spd="med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 txBox="1">
            <a:spLocks noGrp="1"/>
          </p:cNvSpPr>
          <p:nvPr>
            <p:ph type="title" idx="4294967295"/>
          </p:nvPr>
        </p:nvSpPr>
        <p:spPr>
          <a:xfrm>
            <a:off x="840120" y="2786019"/>
            <a:ext cx="9292561" cy="600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</a:pPr>
            <a:r>
              <a:rPr lang="en-US" sz="3600" b="1" i="0" u="none" strike="noStrike" cap="none" dirty="0">
                <a:solidFill>
                  <a:schemeClr val="lt1"/>
                </a:solidFill>
                <a:latin typeface="Trebuchet MS" panose="020B0603020202020204" pitchFamily="34" charset="0"/>
                <a:sym typeface="Trebuchet MS"/>
              </a:rPr>
              <a:t>WEEK 2 REVIEW</a:t>
            </a:r>
            <a:endParaRPr dirty="0">
              <a:latin typeface="Trebuchet MS" panose="020B0603020202020204" pitchFamily="34" charset="0"/>
            </a:endParaRPr>
          </a:p>
        </p:txBody>
      </p:sp>
    </p:spTree>
  </p:cSld>
  <p:clrMapOvr>
    <a:masterClrMapping/>
  </p:clrMapOvr>
  <p:transition spd="med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Shape 495"/>
          <p:cNvSpPr txBox="1">
            <a:spLocks noGrp="1"/>
          </p:cNvSpPr>
          <p:nvPr>
            <p:ph type="title" idx="4294967295"/>
          </p:nvPr>
        </p:nvSpPr>
        <p:spPr>
          <a:xfrm>
            <a:off x="840120" y="2786019"/>
            <a:ext cx="9292561" cy="600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Trebuchet MS"/>
              <a:buNone/>
            </a:pPr>
            <a:r>
              <a:rPr lang="en-US" sz="3600" dirty="0">
                <a:solidFill>
                  <a:schemeClr val="lt1"/>
                </a:solidFill>
                <a:latin typeface="Trebuchet MS" panose="020B0603020202020204" pitchFamily="34" charset="0"/>
              </a:rPr>
              <a:t>IMAGE CAPTIONING</a:t>
            </a:r>
            <a:endParaRPr sz="3600" dirty="0"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8267625"/>
      </p:ext>
    </p:extLst>
  </p:cSld>
  <p:clrMapOvr>
    <a:masterClrMapping/>
  </p:clrMapOvr>
  <p:transition spd="med"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IMAGE CAPTIONING</a:t>
            </a:r>
          </a:p>
        </p:txBody>
      </p:sp>
      <p:sp>
        <p:nvSpPr>
          <p:cNvPr id="268" name="Shape 268"/>
          <p:cNvSpPr txBox="1">
            <a:spLocks noGrp="1"/>
          </p:cNvSpPr>
          <p:nvPr>
            <p:ph type="body" idx="2"/>
          </p:nvPr>
        </p:nvSpPr>
        <p:spPr>
          <a:xfrm>
            <a:off x="498347" y="1596258"/>
            <a:ext cx="9948672" cy="37189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42900" indent="-342900" algn="l"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2000" dirty="0">
                <a:solidFill>
                  <a:schemeClr val="dk2"/>
                </a:solidFill>
                <a:latin typeface="Trebuchet MS" panose="020B0603020202020204" pitchFamily="34" charset="0"/>
              </a:rPr>
              <a:t>Data / Network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Microsoft Common Object in Context (MS COCO)</a:t>
            </a:r>
          </a:p>
          <a:p>
            <a:pPr marL="1431914" lvl="2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Images</a:t>
            </a:r>
          </a:p>
          <a:p>
            <a:pPr marL="1431914" lvl="2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Five captions for each image</a:t>
            </a:r>
          </a:p>
          <a:p>
            <a:pPr marL="1431914" lvl="2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endParaRPr lang="en-US" altLang="ko-KR" sz="2200" dirty="0">
              <a:solidFill>
                <a:schemeClr val="dk2"/>
              </a:solidFill>
              <a:latin typeface="Trebuchet MS" panose="020B0603020202020204" pitchFamily="34" charset="0"/>
            </a:endParaRP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VGG16 Network</a:t>
            </a:r>
          </a:p>
          <a:p>
            <a:pPr marL="1431914" lvl="2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Visual Geometry Group</a:t>
            </a:r>
          </a:p>
        </p:txBody>
      </p:sp>
    </p:spTree>
    <p:extLst>
      <p:ext uri="{BB962C8B-B14F-4D97-AF65-F5344CB8AC3E}">
        <p14:creationId xmlns:p14="http://schemas.microsoft.com/office/powerpoint/2010/main" val="1966150885"/>
      </p:ext>
    </p:extLst>
  </p:cSld>
  <p:clrMapOvr>
    <a:masterClrMapping/>
  </p:clrMapOvr>
  <p:transition spd="med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IMAGE CAPTIONING</a:t>
            </a:r>
          </a:p>
        </p:txBody>
      </p:sp>
      <p:sp>
        <p:nvSpPr>
          <p:cNvPr id="268" name="Shape 268"/>
          <p:cNvSpPr txBox="1">
            <a:spLocks noGrp="1"/>
          </p:cNvSpPr>
          <p:nvPr>
            <p:ph type="body" idx="2"/>
          </p:nvPr>
        </p:nvSpPr>
        <p:spPr>
          <a:xfrm>
            <a:off x="498347" y="1596258"/>
            <a:ext cx="9948672" cy="37189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42900" indent="-342900" algn="l"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2000" dirty="0">
                <a:solidFill>
                  <a:schemeClr val="dk2"/>
                </a:solidFill>
                <a:latin typeface="Trebuchet MS" panose="020B0603020202020204" pitchFamily="34" charset="0"/>
              </a:rPr>
              <a:t>Process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Import libraries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Evaluate data / Pixel to Content</a:t>
            </a:r>
          </a:p>
          <a:p>
            <a:pPr marL="1374764" lvl="2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Feature vector – FC7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Align captions with images</a:t>
            </a:r>
          </a:p>
          <a:p>
            <a:pPr marL="1374764" lvl="2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Will work with a subset of the data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Predict next word</a:t>
            </a:r>
          </a:p>
          <a:p>
            <a:pPr marL="1374764" lvl="2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Tx/>
              <a:buChar char="-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Parse, tokenize, etc.</a:t>
            </a:r>
          </a:p>
        </p:txBody>
      </p:sp>
      <p:pic>
        <p:nvPicPr>
          <p:cNvPr id="8" name="Picture 5">
            <a:extLst>
              <a:ext uri="{FF2B5EF4-FFF2-40B4-BE49-F238E27FC236}">
                <a16:creationId xmlns:a16="http://schemas.microsoft.com/office/drawing/2014/main" xmlns="" id="{93CF126B-CFDB-4CC5-B0B3-7BEC4320D56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683" t="8726" r="3066" b="14176"/>
          <a:stretch/>
        </p:blipFill>
        <p:spPr>
          <a:xfrm>
            <a:off x="5981976" y="2028423"/>
            <a:ext cx="4492475" cy="2904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337348"/>
      </p:ext>
    </p:extLst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IMAGE CAPTIONING</a:t>
            </a:r>
          </a:p>
        </p:txBody>
      </p:sp>
      <p:sp>
        <p:nvSpPr>
          <p:cNvPr id="7" name="Rectangle 52">
            <a:extLst>
              <a:ext uri="{FF2B5EF4-FFF2-40B4-BE49-F238E27FC236}">
                <a16:creationId xmlns:a16="http://schemas.microsoft.com/office/drawing/2014/main" xmlns="" id="{F7711606-796B-426F-9944-F5BC651FC494}"/>
              </a:ext>
            </a:extLst>
          </p:cNvPr>
          <p:cNvSpPr/>
          <p:nvPr/>
        </p:nvSpPr>
        <p:spPr>
          <a:xfrm>
            <a:off x="9078723" y="3998136"/>
            <a:ext cx="899583" cy="1047750"/>
          </a:xfrm>
          <a:prstGeom prst="rect">
            <a:avLst/>
          </a:prstGeom>
          <a:noFill/>
          <a:ln w="381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000000"/>
              </a:solidFill>
              <a:latin typeface="Trebuchet MS" panose="020B0603020202020204" pitchFamily="34" charset="0"/>
              <a:sym typeface="Arial"/>
            </a:endParaRPr>
          </a:p>
        </p:txBody>
      </p:sp>
      <p:cxnSp>
        <p:nvCxnSpPr>
          <p:cNvPr id="9" name="Straight Arrow Connector 53">
            <a:extLst>
              <a:ext uri="{FF2B5EF4-FFF2-40B4-BE49-F238E27FC236}">
                <a16:creationId xmlns:a16="http://schemas.microsoft.com/office/drawing/2014/main" xmlns="" id="{05A21D30-670A-4118-88AD-F99FC83FE060}"/>
              </a:ext>
            </a:extLst>
          </p:cNvPr>
          <p:cNvCxnSpPr>
            <a:endCxn id="7" idx="0"/>
          </p:cNvCxnSpPr>
          <p:nvPr/>
        </p:nvCxnSpPr>
        <p:spPr>
          <a:xfrm flipH="1">
            <a:off x="9528514" y="3213004"/>
            <a:ext cx="7518" cy="785132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54">
            <a:extLst>
              <a:ext uri="{FF2B5EF4-FFF2-40B4-BE49-F238E27FC236}">
                <a16:creationId xmlns:a16="http://schemas.microsoft.com/office/drawing/2014/main" xmlns="" id="{BDE18CE0-4560-4ABE-A73A-FD84E354D144}"/>
              </a:ext>
            </a:extLst>
          </p:cNvPr>
          <p:cNvCxnSpPr>
            <a:stCxn id="7" idx="2"/>
          </p:cNvCxnSpPr>
          <p:nvPr/>
        </p:nvCxnSpPr>
        <p:spPr>
          <a:xfrm flipH="1">
            <a:off x="9528514" y="5045886"/>
            <a:ext cx="1" cy="457203"/>
          </a:xfrm>
          <a:prstGeom prst="straightConnector1">
            <a:avLst/>
          </a:prstGeom>
          <a:ln w="1905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D5120468-5859-4F4D-B22A-C0993369585D}"/>
              </a:ext>
            </a:extLst>
          </p:cNvPr>
          <p:cNvSpPr txBox="1"/>
          <p:nvPr/>
        </p:nvSpPr>
        <p:spPr>
          <a:xfrm>
            <a:off x="7247976" y="5297904"/>
            <a:ext cx="9813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Output</a:t>
            </a:r>
          </a:p>
        </p:txBody>
      </p:sp>
      <p:sp>
        <p:nvSpPr>
          <p:cNvPr id="12" name="Arc 57">
            <a:extLst>
              <a:ext uri="{FF2B5EF4-FFF2-40B4-BE49-F238E27FC236}">
                <a16:creationId xmlns:a16="http://schemas.microsoft.com/office/drawing/2014/main" xmlns="" id="{1991BC38-C4E8-4FBD-9255-7326B73948AE}"/>
              </a:ext>
            </a:extLst>
          </p:cNvPr>
          <p:cNvSpPr/>
          <p:nvPr/>
        </p:nvSpPr>
        <p:spPr>
          <a:xfrm>
            <a:off x="9745473" y="4115876"/>
            <a:ext cx="910168" cy="664103"/>
          </a:xfrm>
          <a:prstGeom prst="arc">
            <a:avLst>
              <a:gd name="adj1" fmla="val 16200000"/>
              <a:gd name="adj2" fmla="val 6098018"/>
            </a:avLst>
          </a:prstGeom>
          <a:ln w="19050">
            <a:solidFill>
              <a:schemeClr val="bg2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000000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31D72B8A-2522-4739-9592-0BEB20B68DB4}"/>
              </a:ext>
            </a:extLst>
          </p:cNvPr>
          <p:cNvSpPr txBox="1"/>
          <p:nvPr/>
        </p:nvSpPr>
        <p:spPr>
          <a:xfrm>
            <a:off x="6976830" y="4369610"/>
            <a:ext cx="197041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Recurrent layer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7DE38A1-9D9D-4C0B-A6F5-BE704293B7BC}"/>
              </a:ext>
            </a:extLst>
          </p:cNvPr>
          <p:cNvSpPr txBox="1"/>
          <p:nvPr/>
        </p:nvSpPr>
        <p:spPr>
          <a:xfrm>
            <a:off x="5368031" y="2657742"/>
            <a:ext cx="56509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[0.2,0.001,5e-2,</a:t>
            </a:r>
            <a:r>
              <a:rPr lang="is-IS" sz="20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….,0.2,0.9,</a:t>
            </a:r>
            <a:r>
              <a:rPr lang="en-US" sz="20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0,0,0,0,0,0,0,0,0,0]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2A5C0C99-71E1-40F5-9979-AFCD457DC12F}"/>
              </a:ext>
            </a:extLst>
          </p:cNvPr>
          <p:cNvSpPr txBox="1"/>
          <p:nvPr/>
        </p:nvSpPr>
        <p:spPr>
          <a:xfrm>
            <a:off x="10536111" y="3911078"/>
            <a:ext cx="402674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491A6A4F-362E-4C70-9994-C5B6A8EC8457}"/>
              </a:ext>
            </a:extLst>
          </p:cNvPr>
          <p:cNvSpPr txBox="1"/>
          <p:nvPr/>
        </p:nvSpPr>
        <p:spPr>
          <a:xfrm>
            <a:off x="9274883" y="4312275"/>
            <a:ext cx="614271" cy="400110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h(t)</a:t>
            </a:r>
          </a:p>
        </p:txBody>
      </p:sp>
      <p:graphicFrame>
        <p:nvGraphicFramePr>
          <p:cNvPr id="18" name="Table 63">
            <a:extLst>
              <a:ext uri="{FF2B5EF4-FFF2-40B4-BE49-F238E27FC236}">
                <a16:creationId xmlns:a16="http://schemas.microsoft.com/office/drawing/2014/main" xmlns="" id="{AAE6719A-ECAC-4548-BD64-0DF5D9D66E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121786"/>
              </p:ext>
            </p:extLst>
          </p:nvPr>
        </p:nvGraphicFramePr>
        <p:xfrm>
          <a:off x="22860" y="3022497"/>
          <a:ext cx="6200639" cy="254000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854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7589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7827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35207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56936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4659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478271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47827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478271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444106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617842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</a:tblGrid>
              <a:tr h="778933"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image</a:t>
                      </a:r>
                    </a:p>
                  </a:txBody>
                  <a:tcPr marL="101600" marR="101600" marT="50800" marB="50800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40267"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a</a:t>
                      </a:r>
                    </a:p>
                  </a:txBody>
                  <a:tcPr marL="101600" marR="101600" marT="50800" marB="50800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marL="101600" marR="101600" marT="50800" marB="508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b="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40267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dog</a:t>
                      </a:r>
                    </a:p>
                  </a:txBody>
                  <a:tcPr marL="101600" marR="101600" marT="50800" marB="50800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40267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with</a:t>
                      </a:r>
                    </a:p>
                  </a:txBody>
                  <a:tcPr marL="101600" marR="101600" marT="50800" marB="50800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40267"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cake</a:t>
                      </a:r>
                    </a:p>
                  </a:txBody>
                  <a:tcPr marL="101600" marR="101600" marT="50800" marB="50800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lnL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1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200" dirty="0">
                          <a:solidFill>
                            <a:schemeClr val="bg2"/>
                          </a:solidFill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101600" marR="101600" marT="50800" marB="50800">
                    <a:lnR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</a:tbl>
          </a:graphicData>
        </a:graphic>
      </p:graphicFrame>
      <p:sp>
        <p:nvSpPr>
          <p:cNvPr id="19" name="Left Bracket 64">
            <a:extLst>
              <a:ext uri="{FF2B5EF4-FFF2-40B4-BE49-F238E27FC236}">
                <a16:creationId xmlns:a16="http://schemas.microsoft.com/office/drawing/2014/main" xmlns="" id="{BF817566-617D-42D7-997B-D24136F8176C}"/>
              </a:ext>
            </a:extLst>
          </p:cNvPr>
          <p:cNvSpPr/>
          <p:nvPr/>
        </p:nvSpPr>
        <p:spPr>
          <a:xfrm rot="16200000">
            <a:off x="3333322" y="837513"/>
            <a:ext cx="400110" cy="4894591"/>
          </a:xfrm>
          <a:prstGeom prst="leftBracket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000000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20" name="Left Bracket 65">
            <a:extLst>
              <a:ext uri="{FF2B5EF4-FFF2-40B4-BE49-F238E27FC236}">
                <a16:creationId xmlns:a16="http://schemas.microsoft.com/office/drawing/2014/main" xmlns="" id="{C5468E08-76DA-454F-8FEC-451D731088C6}"/>
              </a:ext>
            </a:extLst>
          </p:cNvPr>
          <p:cNvSpPr/>
          <p:nvPr/>
        </p:nvSpPr>
        <p:spPr>
          <a:xfrm rot="16200000">
            <a:off x="9475501" y="2024061"/>
            <a:ext cx="125812" cy="2130627"/>
          </a:xfrm>
          <a:prstGeom prst="leftBracket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000000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21" name="Freeform 67">
            <a:extLst>
              <a:ext uri="{FF2B5EF4-FFF2-40B4-BE49-F238E27FC236}">
                <a16:creationId xmlns:a16="http://schemas.microsoft.com/office/drawing/2014/main" xmlns="" id="{276437DF-B861-4A7D-BC76-C852E1857357}"/>
              </a:ext>
            </a:extLst>
          </p:cNvPr>
          <p:cNvSpPr/>
          <p:nvPr/>
        </p:nvSpPr>
        <p:spPr>
          <a:xfrm rot="328571">
            <a:off x="5434910" y="3012182"/>
            <a:ext cx="3299093" cy="1020911"/>
          </a:xfrm>
          <a:custGeom>
            <a:avLst/>
            <a:gdLst>
              <a:gd name="connsiteX0" fmla="*/ 0 w 2992581"/>
              <a:gd name="connsiteY0" fmla="*/ 592282 h 831346"/>
              <a:gd name="connsiteX1" fmla="*/ 1589809 w 2992581"/>
              <a:gd name="connsiteY1" fmla="*/ 800100 h 831346"/>
              <a:gd name="connsiteX2" fmla="*/ 2992581 w 2992581"/>
              <a:gd name="connsiteY2" fmla="*/ 0 h 831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92581" h="831346">
                <a:moveTo>
                  <a:pt x="0" y="592282"/>
                </a:moveTo>
                <a:cubicBezTo>
                  <a:pt x="545523" y="745548"/>
                  <a:pt x="1091046" y="898814"/>
                  <a:pt x="1589809" y="800100"/>
                </a:cubicBezTo>
                <a:cubicBezTo>
                  <a:pt x="2088572" y="701386"/>
                  <a:pt x="2741467" y="140277"/>
                  <a:pt x="2992581" y="0"/>
                </a:cubicBezTo>
              </a:path>
            </a:pathLst>
          </a:custGeom>
          <a:noFill/>
          <a:ln w="1905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000000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61772143-B920-4E06-9461-21B0E4496EEE}"/>
              </a:ext>
            </a:extLst>
          </p:cNvPr>
          <p:cNvSpPr txBox="1"/>
          <p:nvPr/>
        </p:nvSpPr>
        <p:spPr>
          <a:xfrm>
            <a:off x="9380008" y="2387475"/>
            <a:ext cx="319318" cy="3693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 defTabSz="50799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 panose="020B0603020202020204" pitchFamily="34" charset="0"/>
                <a:sym typeface="Arial"/>
              </a:rPr>
              <a:t>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4DA41918-6BEC-4889-877C-A53C12AC8AB7}"/>
              </a:ext>
            </a:extLst>
          </p:cNvPr>
          <p:cNvSpPr txBox="1"/>
          <p:nvPr/>
        </p:nvSpPr>
        <p:spPr>
          <a:xfrm>
            <a:off x="8242745" y="5490939"/>
            <a:ext cx="25715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[1,0,0,0,0,0,0,0,0,0]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276BCD0A-EFB0-4A44-8A0D-1D0F4C87538A}"/>
              </a:ext>
            </a:extLst>
          </p:cNvPr>
          <p:cNvSpPr txBox="1"/>
          <p:nvPr/>
        </p:nvSpPr>
        <p:spPr>
          <a:xfrm>
            <a:off x="9368855" y="5802868"/>
            <a:ext cx="319318" cy="3693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ctr" defTabSz="50799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 panose="020B0603020202020204" pitchFamily="34" charset="0"/>
                <a:sym typeface="Arial"/>
              </a:rPr>
              <a:t>a</a:t>
            </a:r>
          </a:p>
        </p:txBody>
      </p:sp>
      <p:pic>
        <p:nvPicPr>
          <p:cNvPr id="24" name="Picture 3">
            <a:extLst>
              <a:ext uri="{FF2B5EF4-FFF2-40B4-BE49-F238E27FC236}">
                <a16:creationId xmlns:a16="http://schemas.microsoft.com/office/drawing/2014/main" xmlns="" id="{CB0B837F-D000-4DF3-9172-4E4E238E5A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3924" y="456039"/>
            <a:ext cx="2771600" cy="1920858"/>
          </a:xfrm>
          <a:prstGeom prst="rect">
            <a:avLst/>
          </a:prstGeom>
        </p:spPr>
      </p:pic>
      <p:sp>
        <p:nvSpPr>
          <p:cNvPr id="25" name="Right Bracket 6">
            <a:extLst>
              <a:ext uri="{FF2B5EF4-FFF2-40B4-BE49-F238E27FC236}">
                <a16:creationId xmlns:a16="http://schemas.microsoft.com/office/drawing/2014/main" xmlns="" id="{04EA8485-1C85-4F25-BBA0-9EB2CDEC2AF5}"/>
              </a:ext>
            </a:extLst>
          </p:cNvPr>
          <p:cNvSpPr/>
          <p:nvPr/>
        </p:nvSpPr>
        <p:spPr>
          <a:xfrm rot="16200000">
            <a:off x="6825889" y="1143644"/>
            <a:ext cx="287673" cy="2931603"/>
          </a:xfrm>
          <a:prstGeom prst="rightBracket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26" name="Freeform 7">
            <a:extLst>
              <a:ext uri="{FF2B5EF4-FFF2-40B4-BE49-F238E27FC236}">
                <a16:creationId xmlns:a16="http://schemas.microsoft.com/office/drawing/2014/main" xmlns="" id="{9240E8D0-FF7E-4752-88E7-7DF99FD0DF80}"/>
              </a:ext>
            </a:extLst>
          </p:cNvPr>
          <p:cNvSpPr/>
          <p:nvPr/>
        </p:nvSpPr>
        <p:spPr>
          <a:xfrm>
            <a:off x="6769859" y="1490112"/>
            <a:ext cx="1282096" cy="924793"/>
          </a:xfrm>
          <a:custGeom>
            <a:avLst/>
            <a:gdLst>
              <a:gd name="connsiteX0" fmla="*/ 0 w 1153886"/>
              <a:gd name="connsiteY0" fmla="*/ 832314 h 832314"/>
              <a:gd name="connsiteX1" fmla="*/ 195943 w 1153886"/>
              <a:gd name="connsiteY1" fmla="*/ 124742 h 832314"/>
              <a:gd name="connsiteX2" fmla="*/ 195943 w 1153886"/>
              <a:gd name="connsiteY2" fmla="*/ 124742 h 832314"/>
              <a:gd name="connsiteX3" fmla="*/ 1153886 w 1153886"/>
              <a:gd name="connsiteY3" fmla="*/ 15885 h 832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53886" h="832314">
                <a:moveTo>
                  <a:pt x="0" y="832314"/>
                </a:moveTo>
                <a:lnTo>
                  <a:pt x="195943" y="124742"/>
                </a:lnTo>
                <a:lnTo>
                  <a:pt x="195943" y="124742"/>
                </a:lnTo>
                <a:cubicBezTo>
                  <a:pt x="355600" y="106599"/>
                  <a:pt x="1012372" y="-49429"/>
                  <a:pt x="1153886" y="15885"/>
                </a:cubicBez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27" name="Freeform 8">
            <a:extLst>
              <a:ext uri="{FF2B5EF4-FFF2-40B4-BE49-F238E27FC236}">
                <a16:creationId xmlns:a16="http://schemas.microsoft.com/office/drawing/2014/main" xmlns="" id="{923D2F4C-4CBC-4ECE-833D-EBBF054BFF58}"/>
              </a:ext>
            </a:extLst>
          </p:cNvPr>
          <p:cNvSpPr/>
          <p:nvPr/>
        </p:nvSpPr>
        <p:spPr>
          <a:xfrm>
            <a:off x="6854526" y="1483572"/>
            <a:ext cx="1185333" cy="895047"/>
          </a:xfrm>
          <a:custGeom>
            <a:avLst/>
            <a:gdLst>
              <a:gd name="connsiteX0" fmla="*/ 0 w 1066800"/>
              <a:gd name="connsiteY0" fmla="*/ 805542 h 805542"/>
              <a:gd name="connsiteX1" fmla="*/ 185057 w 1066800"/>
              <a:gd name="connsiteY1" fmla="*/ 185057 h 805542"/>
              <a:gd name="connsiteX2" fmla="*/ 1066800 w 1066800"/>
              <a:gd name="connsiteY2" fmla="*/ 0 h 805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66800" h="805542">
                <a:moveTo>
                  <a:pt x="0" y="805542"/>
                </a:moveTo>
                <a:cubicBezTo>
                  <a:pt x="3628" y="562428"/>
                  <a:pt x="7257" y="319314"/>
                  <a:pt x="185057" y="185057"/>
                </a:cubicBezTo>
                <a:cubicBezTo>
                  <a:pt x="362857" y="50800"/>
                  <a:pt x="1066800" y="0"/>
                  <a:pt x="1066800" y="0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507995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FFFFFF"/>
              </a:solidFill>
              <a:latin typeface="Trebuchet MS" panose="020B0603020202020204" pitchFamily="34" charset="0"/>
              <a:sym typeface="Arial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C8CE00FE-A25A-4740-97A0-31FD72C9062E}"/>
              </a:ext>
            </a:extLst>
          </p:cNvPr>
          <p:cNvSpPr txBox="1"/>
          <p:nvPr/>
        </p:nvSpPr>
        <p:spPr>
          <a:xfrm>
            <a:off x="7932671" y="3302721"/>
            <a:ext cx="779381" cy="400110"/>
          </a:xfrm>
          <a:prstGeom prst="rect">
            <a:avLst/>
          </a:prstGeom>
          <a:solidFill>
            <a:schemeClr val="bg1">
              <a:alpha val="80000"/>
            </a:schemeClr>
          </a:solidFill>
        </p:spPr>
        <p:txBody>
          <a:bodyPr wrap="none" rtlCol="0">
            <a:spAutoFit/>
          </a:bodyPr>
          <a:lstStyle/>
          <a:p>
            <a:pPr defTabSz="50799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000" dirty="0">
                <a:solidFill>
                  <a:srgbClr val="000000"/>
                </a:solidFill>
                <a:latin typeface="Trebuchet MS" panose="020B0603020202020204" pitchFamily="34" charset="0"/>
                <a:ea typeface="MS PGothic" pitchFamily="34" charset="-128"/>
                <a:sym typeface="Arial"/>
              </a:rPr>
              <a:t>Input</a:t>
            </a:r>
          </a:p>
        </p:txBody>
      </p:sp>
    </p:spTree>
    <p:extLst>
      <p:ext uri="{BB962C8B-B14F-4D97-AF65-F5344CB8AC3E}">
        <p14:creationId xmlns:p14="http://schemas.microsoft.com/office/powerpoint/2010/main" val="4153316669"/>
      </p:ext>
    </p:extLst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 txBox="1">
            <a:spLocks noGrp="1"/>
          </p:cNvSpPr>
          <p:nvPr>
            <p:ph type="title"/>
          </p:nvPr>
        </p:nvSpPr>
        <p:spPr>
          <a:xfrm>
            <a:off x="498348" y="661226"/>
            <a:ext cx="9976103" cy="59093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/>
          <a:p>
            <a:pPr>
              <a:buSzPct val="25000"/>
            </a:pPr>
            <a:r>
              <a:rPr lang="en-US" dirty="0">
                <a:latin typeface="Trebuchet MS" panose="020B0603020202020204" pitchFamily="34" charset="0"/>
              </a:rPr>
              <a:t>IMAGE CAPTIONING</a:t>
            </a:r>
          </a:p>
        </p:txBody>
      </p:sp>
      <p:sp>
        <p:nvSpPr>
          <p:cNvPr id="268" name="Shape 268"/>
          <p:cNvSpPr txBox="1">
            <a:spLocks noGrp="1"/>
          </p:cNvSpPr>
          <p:nvPr>
            <p:ph type="body" idx="2"/>
          </p:nvPr>
        </p:nvSpPr>
        <p:spPr>
          <a:xfrm>
            <a:off x="498347" y="1596258"/>
            <a:ext cx="9948672" cy="371892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t" anchorCtr="0">
            <a:noAutofit/>
          </a:bodyPr>
          <a:lstStyle/>
          <a:p>
            <a:pPr marL="342900" indent="-342900" algn="l">
              <a:spcBef>
                <a:spcPts val="0"/>
              </a:spcBef>
              <a:spcAft>
                <a:spcPts val="0"/>
              </a:spcAft>
              <a:buSzPct val="100000"/>
              <a:buFontTx/>
              <a:buChar char="-"/>
            </a:pPr>
            <a:r>
              <a:rPr lang="en-US" altLang="ko-KR" sz="2000" dirty="0">
                <a:solidFill>
                  <a:schemeClr val="dk2"/>
                </a:solidFill>
                <a:latin typeface="Trebuchet MS" panose="020B0603020202020204" pitchFamily="34" charset="0"/>
              </a:rPr>
              <a:t>Process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+mj-lt"/>
              <a:buAutoNum type="arabicPeriod" startAt="5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Architecture the network (RNN)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 startAt="5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Train / build model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 startAt="5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Evaluate a training image </a:t>
            </a:r>
            <a:r>
              <a:rPr lang="en-US" altLang="ko-KR" sz="1800" dirty="0">
                <a:solidFill>
                  <a:schemeClr val="dk2"/>
                </a:solidFill>
                <a:latin typeface="+mn-lt"/>
              </a:rPr>
              <a:t>&amp;</a:t>
            </a: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 captions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 startAt="5"/>
            </a:pPr>
            <a:r>
              <a:rPr lang="en-US" altLang="ko-KR" sz="1800" dirty="0">
                <a:solidFill>
                  <a:schemeClr val="dk2"/>
                </a:solidFill>
                <a:latin typeface="Trebuchet MS" panose="020B0603020202020204" pitchFamily="34" charset="0"/>
              </a:rPr>
              <a:t>Generate a caption for a validation image</a:t>
            </a:r>
          </a:p>
          <a:p>
            <a:pPr marL="914395" lvl="1" indent="-3429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AutoNum type="arabicPeriod" startAt="5"/>
            </a:pPr>
            <a:r>
              <a:rPr lang="en-US" altLang="ko-KR" sz="1800" dirty="0">
                <a:solidFill>
                  <a:schemeClr val="dk2"/>
                </a:solidFill>
                <a:highlight>
                  <a:srgbClr val="FFFF00"/>
                </a:highlight>
                <a:latin typeface="Trebuchet MS" panose="020B0603020202020204" pitchFamily="34" charset="0"/>
              </a:rPr>
              <a:t>RUN LAST CODE BLOCK TO FREE GPU MEMORY</a:t>
            </a:r>
          </a:p>
        </p:txBody>
      </p:sp>
    </p:spTree>
    <p:extLst>
      <p:ext uri="{BB962C8B-B14F-4D97-AF65-F5344CB8AC3E}">
        <p14:creationId xmlns:p14="http://schemas.microsoft.com/office/powerpoint/2010/main" val="2370133001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Title &amp; Bullet">
  <a:themeElements>
    <a:clrScheme name="2015 WHITE Template">
      <a:dk1>
        <a:srgbClr val="B3B3B3"/>
      </a:dk1>
      <a:lt1>
        <a:srgbClr val="FFFFFF"/>
      </a:lt1>
      <a:dk2>
        <a:srgbClr val="000000"/>
      </a:dk2>
      <a:lt2>
        <a:srgbClr val="76B900"/>
      </a:lt2>
      <a:accent1>
        <a:srgbClr val="0071C5"/>
      </a:accent1>
      <a:accent2>
        <a:srgbClr val="007450"/>
      </a:accent2>
      <a:accent3>
        <a:srgbClr val="9A4216"/>
      </a:accent3>
      <a:accent4>
        <a:srgbClr val="505050"/>
      </a:accent4>
      <a:accent5>
        <a:srgbClr val="9E1212"/>
      </a:accent5>
      <a:accent6>
        <a:srgbClr val="0D3481"/>
      </a:accent6>
      <a:hlink>
        <a:srgbClr val="76B900"/>
      </a:hlink>
      <a:folHlink>
        <a:srgbClr val="0048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4_Title &amp; Bullet">
  <a:themeElements>
    <a:clrScheme name="2015 WHITE Template">
      <a:dk1>
        <a:srgbClr val="B3B3B3"/>
      </a:dk1>
      <a:lt1>
        <a:srgbClr val="FFFFFF"/>
      </a:lt1>
      <a:dk2>
        <a:srgbClr val="000000"/>
      </a:dk2>
      <a:lt2>
        <a:srgbClr val="76B900"/>
      </a:lt2>
      <a:accent1>
        <a:srgbClr val="0071C5"/>
      </a:accent1>
      <a:accent2>
        <a:srgbClr val="007450"/>
      </a:accent2>
      <a:accent3>
        <a:srgbClr val="9A4216"/>
      </a:accent3>
      <a:accent4>
        <a:srgbClr val="505050"/>
      </a:accent4>
      <a:accent5>
        <a:srgbClr val="9E1212"/>
      </a:accent5>
      <a:accent6>
        <a:srgbClr val="0D3481"/>
      </a:accent6>
      <a:hlink>
        <a:srgbClr val="76B900"/>
      </a:hlink>
      <a:folHlink>
        <a:srgbClr val="0048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2399</TotalTime>
  <Words>757</Words>
  <Application>Microsoft Office PowerPoint</Application>
  <PresentationFormat>Custom</PresentationFormat>
  <Paragraphs>329</Paragraphs>
  <Slides>19</Slides>
  <Notes>19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MS PGothic</vt:lpstr>
      <vt:lpstr>Noto Sans Symbols</vt:lpstr>
      <vt:lpstr>Questrial</vt:lpstr>
      <vt:lpstr>Arial</vt:lpstr>
      <vt:lpstr>Trebuchet MS</vt:lpstr>
      <vt:lpstr>Title &amp; Bullet</vt:lpstr>
      <vt:lpstr>4_Title &amp; Bullet</vt:lpstr>
      <vt:lpstr>Multiple Data Types (3주차)</vt:lpstr>
      <vt:lpstr>DEEP LEARNING INSTITUTE</vt:lpstr>
      <vt:lpstr>PowerPoint Presentation</vt:lpstr>
      <vt:lpstr>WEEK 2 REVIEW</vt:lpstr>
      <vt:lpstr>IMAGE CAPTIONING</vt:lpstr>
      <vt:lpstr>IMAGE CAPTIONING</vt:lpstr>
      <vt:lpstr>IMAGE CAPTIONING</vt:lpstr>
      <vt:lpstr>IMAGE CAPTIONING</vt:lpstr>
      <vt:lpstr>IMAGE CAPTIONING</vt:lpstr>
      <vt:lpstr>IMAGE CAPTIONING</vt:lpstr>
      <vt:lpstr>IMAGE CAPTIONING</vt:lpstr>
      <vt:lpstr>VIDEO CAPTIONING</vt:lpstr>
      <vt:lpstr>VIDEO CAPTIONING</vt:lpstr>
      <vt:lpstr>VIDEO CAPTIONING</vt:lpstr>
      <vt:lpstr>VIDEO CAPTIONING</vt:lpstr>
      <vt:lpstr>VIDEO CAPTIONING</vt:lpstr>
      <vt:lpstr>VIDEO CAPTIONING</vt:lpstr>
      <vt:lpstr>Reference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Classification with DIGITS</dc:title>
  <dc:creator>김영곤</dc:creator>
  <cp:lastModifiedBy>김영곤</cp:lastModifiedBy>
  <cp:revision>35</cp:revision>
  <dcterms:modified xsi:type="dcterms:W3CDTF">2020-02-16T14:55:15Z</dcterms:modified>
</cp:coreProperties>
</file>